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61"/>
  </p:notesMasterIdLst>
  <p:handoutMasterIdLst>
    <p:handoutMasterId r:id="rId62"/>
  </p:handoutMasterIdLst>
  <p:sldIdLst>
    <p:sldId id="299" r:id="rId3"/>
    <p:sldId id="303" r:id="rId4"/>
    <p:sldId id="338" r:id="rId5"/>
    <p:sldId id="339" r:id="rId6"/>
    <p:sldId id="317" r:id="rId7"/>
    <p:sldId id="318" r:id="rId8"/>
    <p:sldId id="301" r:id="rId9"/>
    <p:sldId id="258" r:id="rId10"/>
    <p:sldId id="259" r:id="rId11"/>
    <p:sldId id="270" r:id="rId12"/>
    <p:sldId id="261" r:id="rId13"/>
    <p:sldId id="260" r:id="rId14"/>
    <p:sldId id="266" r:id="rId15"/>
    <p:sldId id="268" r:id="rId16"/>
    <p:sldId id="275" r:id="rId17"/>
    <p:sldId id="336" r:id="rId18"/>
    <p:sldId id="262" r:id="rId19"/>
    <p:sldId id="263" r:id="rId20"/>
    <p:sldId id="274" r:id="rId21"/>
    <p:sldId id="267" r:id="rId22"/>
    <p:sldId id="269" r:id="rId23"/>
    <p:sldId id="264" r:id="rId24"/>
    <p:sldId id="298" r:id="rId25"/>
    <p:sldId id="271" r:id="rId26"/>
    <p:sldId id="321" r:id="rId27"/>
    <p:sldId id="322" r:id="rId28"/>
    <p:sldId id="323" r:id="rId29"/>
    <p:sldId id="272" r:id="rId30"/>
    <p:sldId id="329" r:id="rId31"/>
    <p:sldId id="330" r:id="rId32"/>
    <p:sldId id="273" r:id="rId33"/>
    <p:sldId id="337" r:id="rId34"/>
    <p:sldId id="276" r:id="rId35"/>
    <p:sldId id="277" r:id="rId36"/>
    <p:sldId id="278" r:id="rId37"/>
    <p:sldId id="279" r:id="rId38"/>
    <p:sldId id="280" r:id="rId39"/>
    <p:sldId id="300" r:id="rId40"/>
    <p:sldId id="281" r:id="rId41"/>
    <p:sldId id="282" r:id="rId42"/>
    <p:sldId id="328" r:id="rId43"/>
    <p:sldId id="284" r:id="rId44"/>
    <p:sldId id="285" r:id="rId45"/>
    <p:sldId id="289" r:id="rId46"/>
    <p:sldId id="286" r:id="rId47"/>
    <p:sldId id="287" r:id="rId48"/>
    <p:sldId id="290" r:id="rId49"/>
    <p:sldId id="332" r:id="rId50"/>
    <p:sldId id="333" r:id="rId51"/>
    <p:sldId id="334" r:id="rId52"/>
    <p:sldId id="335" r:id="rId53"/>
    <p:sldId id="324" r:id="rId54"/>
    <p:sldId id="325" r:id="rId55"/>
    <p:sldId id="326" r:id="rId56"/>
    <p:sldId id="327" r:id="rId57"/>
    <p:sldId id="331" r:id="rId58"/>
    <p:sldId id="302" r:id="rId59"/>
    <p:sldId id="291" r:id="rId60"/>
  </p:sldIdLst>
  <p:sldSz cx="9144000" cy="6858000" type="screen4x3"/>
  <p:notesSz cx="7053263" cy="93567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B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87" autoAdjust="0"/>
  </p:normalViewPr>
  <p:slideViewPr>
    <p:cSldViewPr>
      <p:cViewPr varScale="1">
        <p:scale>
          <a:sx n="88" d="100"/>
          <a:sy n="88" d="100"/>
        </p:scale>
        <p:origin x="-137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charts/_rels/chart1.xml.rels><?xml version="1.0" encoding="UTF-8" standalone="yes"?>
<Relationships xmlns="http://schemas.openxmlformats.org/package/2006/relationships"><Relationship Id="rId1" Type="http://schemas.openxmlformats.org/officeDocument/2006/relationships/oleObject" Target="file:///\\server\users\scott\scott%20gillie\Research\US_HsGradRates_CollegeContinuationRates_ChanceforCollegeRates_1986-2010_ChartsandData.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v>High School Graduation Rate</c:v>
          </c:tx>
          <c:spPr>
            <a:ln w="50800">
              <a:solidFill>
                <a:srgbClr val="C00000"/>
              </a:solidFill>
            </a:ln>
          </c:spPr>
          <c:marker>
            <c:symbol val="none"/>
          </c:marker>
          <c:cat>
            <c:numRef>
              <c:f>'[US_HsGradRates_CollegeContinuationRates_ChanceforCollegeRates_1986-2010_ChartsandData.xlsx]Sheet1'!$A$1:$A$12</c:f>
              <c:numCache>
                <c:formatCode>General</c:formatCode>
                <c:ptCount val="12"/>
                <c:pt idx="0">
                  <c:v>1986</c:v>
                </c:pt>
                <c:pt idx="1">
                  <c:v>1988</c:v>
                </c:pt>
                <c:pt idx="2">
                  <c:v>1992</c:v>
                </c:pt>
                <c:pt idx="3">
                  <c:v>1994</c:v>
                </c:pt>
                <c:pt idx="4">
                  <c:v>1996</c:v>
                </c:pt>
                <c:pt idx="5">
                  <c:v>1998</c:v>
                </c:pt>
                <c:pt idx="6">
                  <c:v>2000</c:v>
                </c:pt>
                <c:pt idx="7">
                  <c:v>2002</c:v>
                </c:pt>
                <c:pt idx="8">
                  <c:v>2004</c:v>
                </c:pt>
                <c:pt idx="9">
                  <c:v>2006</c:v>
                </c:pt>
                <c:pt idx="10">
                  <c:v>2008</c:v>
                </c:pt>
                <c:pt idx="11">
                  <c:v>2010</c:v>
                </c:pt>
              </c:numCache>
            </c:numRef>
          </c:cat>
          <c:val>
            <c:numRef>
              <c:f>'[US_HsGradRates_CollegeContinuationRates_ChanceforCollegeRates_1986-2010_ChartsandData.xlsx]Sheet1'!$B$1:$B$12</c:f>
              <c:numCache>
                <c:formatCode>0.00%</c:formatCode>
                <c:ptCount val="12"/>
                <c:pt idx="0">
                  <c:v>0.7337691802514088</c:v>
                </c:pt>
                <c:pt idx="1">
                  <c:v>0.72700886980468726</c:v>
                </c:pt>
                <c:pt idx="2">
                  <c:v>0.71222390990973561</c:v>
                </c:pt>
                <c:pt idx="3">
                  <c:v>0.70035515691892203</c:v>
                </c:pt>
                <c:pt idx="4">
                  <c:v>0.67839073158153118</c:v>
                </c:pt>
                <c:pt idx="5">
                  <c:v>0.67775183985739018</c:v>
                </c:pt>
                <c:pt idx="6">
                  <c:v>0.66295043849952029</c:v>
                </c:pt>
                <c:pt idx="7">
                  <c:v>0.6691471555543651</c:v>
                </c:pt>
                <c:pt idx="8">
                  <c:v>0.6858479110643223</c:v>
                </c:pt>
                <c:pt idx="9">
                  <c:v>0.67876514377586838</c:v>
                </c:pt>
                <c:pt idx="10">
                  <c:v>0.69599999999999995</c:v>
                </c:pt>
                <c:pt idx="11">
                  <c:v>0.72899999999999998</c:v>
                </c:pt>
              </c:numCache>
            </c:numRef>
          </c:val>
          <c:smooth val="0"/>
        </c:ser>
        <c:ser>
          <c:idx val="1"/>
          <c:order val="1"/>
          <c:tx>
            <c:v>College Continuation Rate</c:v>
          </c:tx>
          <c:spPr>
            <a:ln w="50800">
              <a:solidFill>
                <a:srgbClr val="00B050"/>
              </a:solidFill>
            </a:ln>
          </c:spPr>
          <c:marker>
            <c:symbol val="none"/>
          </c:marker>
          <c:cat>
            <c:numRef>
              <c:f>'[US_HsGradRates_CollegeContinuationRates_ChanceforCollegeRates_1986-2010_ChartsandData.xlsx]Sheet1'!$A$1:$A$12</c:f>
              <c:numCache>
                <c:formatCode>General</c:formatCode>
                <c:ptCount val="12"/>
                <c:pt idx="0">
                  <c:v>1986</c:v>
                </c:pt>
                <c:pt idx="1">
                  <c:v>1988</c:v>
                </c:pt>
                <c:pt idx="2">
                  <c:v>1992</c:v>
                </c:pt>
                <c:pt idx="3">
                  <c:v>1994</c:v>
                </c:pt>
                <c:pt idx="4">
                  <c:v>1996</c:v>
                </c:pt>
                <c:pt idx="5">
                  <c:v>1998</c:v>
                </c:pt>
                <c:pt idx="6">
                  <c:v>2000</c:v>
                </c:pt>
                <c:pt idx="7">
                  <c:v>2002</c:v>
                </c:pt>
                <c:pt idx="8">
                  <c:v>2004</c:v>
                </c:pt>
                <c:pt idx="9">
                  <c:v>2006</c:v>
                </c:pt>
                <c:pt idx="10">
                  <c:v>2008</c:v>
                </c:pt>
                <c:pt idx="11">
                  <c:v>2010</c:v>
                </c:pt>
              </c:numCache>
            </c:numRef>
          </c:cat>
          <c:val>
            <c:numRef>
              <c:f>'[US_HsGradRates_CollegeContinuationRates_ChanceforCollegeRates_1986-2010_ChartsandData.xlsx]Sheet1'!$C$1:$C$12</c:f>
              <c:numCache>
                <c:formatCode>0.00%</c:formatCode>
                <c:ptCount val="12"/>
                <c:pt idx="0">
                  <c:v>0.35706956840244519</c:v>
                </c:pt>
                <c:pt idx="1">
                  <c:v>0.47750466251754992</c:v>
                </c:pt>
                <c:pt idx="2">
                  <c:v>0.5428582203671285</c:v>
                </c:pt>
                <c:pt idx="3">
                  <c:v>0.57129313706375506</c:v>
                </c:pt>
                <c:pt idx="4">
                  <c:v>0.58573044906661598</c:v>
                </c:pt>
                <c:pt idx="5">
                  <c:v>0.57251880887816942</c:v>
                </c:pt>
                <c:pt idx="6">
                  <c:v>0.56545370043026033</c:v>
                </c:pt>
                <c:pt idx="7">
                  <c:v>0.56737639596941347</c:v>
                </c:pt>
                <c:pt idx="8">
                  <c:v>0.55674457723464832</c:v>
                </c:pt>
                <c:pt idx="9">
                  <c:v>0.61566857196175684</c:v>
                </c:pt>
                <c:pt idx="10">
                  <c:v>0.63300000000000001</c:v>
                </c:pt>
                <c:pt idx="11">
                  <c:v>0.625</c:v>
                </c:pt>
              </c:numCache>
            </c:numRef>
          </c:val>
          <c:smooth val="0"/>
        </c:ser>
        <c:ser>
          <c:idx val="2"/>
          <c:order val="2"/>
          <c:tx>
            <c:v>Chance for College by Age 19</c:v>
          </c:tx>
          <c:spPr>
            <a:ln w="50800">
              <a:solidFill>
                <a:schemeClr val="tx1"/>
              </a:solidFill>
            </a:ln>
          </c:spPr>
          <c:marker>
            <c:symbol val="none"/>
          </c:marker>
          <c:cat>
            <c:numRef>
              <c:f>'[US_HsGradRates_CollegeContinuationRates_ChanceforCollegeRates_1986-2010_ChartsandData.xlsx]Sheet1'!$A$1:$A$12</c:f>
              <c:numCache>
                <c:formatCode>General</c:formatCode>
                <c:ptCount val="12"/>
                <c:pt idx="0">
                  <c:v>1986</c:v>
                </c:pt>
                <c:pt idx="1">
                  <c:v>1988</c:v>
                </c:pt>
                <c:pt idx="2">
                  <c:v>1992</c:v>
                </c:pt>
                <c:pt idx="3">
                  <c:v>1994</c:v>
                </c:pt>
                <c:pt idx="4">
                  <c:v>1996</c:v>
                </c:pt>
                <c:pt idx="5">
                  <c:v>1998</c:v>
                </c:pt>
                <c:pt idx="6">
                  <c:v>2000</c:v>
                </c:pt>
                <c:pt idx="7">
                  <c:v>2002</c:v>
                </c:pt>
                <c:pt idx="8">
                  <c:v>2004</c:v>
                </c:pt>
                <c:pt idx="9">
                  <c:v>2006</c:v>
                </c:pt>
                <c:pt idx="10">
                  <c:v>2008</c:v>
                </c:pt>
                <c:pt idx="11">
                  <c:v>2010</c:v>
                </c:pt>
              </c:numCache>
            </c:numRef>
          </c:cat>
          <c:val>
            <c:numRef>
              <c:f>'[US_HsGradRates_CollegeContinuationRates_ChanceforCollegeRates_1986-2010_ChartsandData.xlsx]Sheet1'!$D$1:$D$12</c:f>
              <c:numCache>
                <c:formatCode>0.00%</c:formatCode>
                <c:ptCount val="12"/>
                <c:pt idx="0">
                  <c:v>0.26200664449938654</c:v>
                </c:pt>
                <c:pt idx="1">
                  <c:v>0.34715012502335257</c:v>
                </c:pt>
                <c:pt idx="2">
                  <c:v>0.38663660423651713</c:v>
                </c:pt>
                <c:pt idx="3">
                  <c:v>0.40010809465498942</c:v>
                </c:pt>
                <c:pt idx="4">
                  <c:v>0.39735410785188041</c:v>
                </c:pt>
                <c:pt idx="5">
                  <c:v>0.38802567607014088</c:v>
                </c:pt>
                <c:pt idx="6">
                  <c:v>0.37486777865141746</c:v>
                </c:pt>
                <c:pt idx="7">
                  <c:v>0.37965830149162016</c:v>
                </c:pt>
                <c:pt idx="8">
                  <c:v>0.38184210529277279</c:v>
                </c:pt>
                <c:pt idx="9">
                  <c:v>0.41789436676590547</c:v>
                </c:pt>
                <c:pt idx="10">
                  <c:v>0.44</c:v>
                </c:pt>
                <c:pt idx="11">
                  <c:v>0.45600000000000002</c:v>
                </c:pt>
              </c:numCache>
            </c:numRef>
          </c:val>
          <c:smooth val="0"/>
        </c:ser>
        <c:dLbls>
          <c:showLegendKey val="0"/>
          <c:showVal val="0"/>
          <c:showCatName val="0"/>
          <c:showSerName val="0"/>
          <c:showPercent val="0"/>
          <c:showBubbleSize val="0"/>
        </c:dLbls>
        <c:marker val="1"/>
        <c:smooth val="0"/>
        <c:axId val="30265728"/>
        <c:axId val="30267264"/>
      </c:lineChart>
      <c:catAx>
        <c:axId val="30265728"/>
        <c:scaling>
          <c:orientation val="minMax"/>
        </c:scaling>
        <c:delete val="0"/>
        <c:axPos val="b"/>
        <c:numFmt formatCode="General" sourceLinked="1"/>
        <c:majorTickMark val="out"/>
        <c:minorTickMark val="none"/>
        <c:tickLblPos val="nextTo"/>
        <c:crossAx val="30267264"/>
        <c:crosses val="autoZero"/>
        <c:auto val="1"/>
        <c:lblAlgn val="ctr"/>
        <c:lblOffset val="100"/>
        <c:noMultiLvlLbl val="0"/>
      </c:catAx>
      <c:valAx>
        <c:axId val="30267264"/>
        <c:scaling>
          <c:orientation val="minMax"/>
        </c:scaling>
        <c:delete val="0"/>
        <c:axPos val="l"/>
        <c:majorGridlines/>
        <c:numFmt formatCode="0%" sourceLinked="0"/>
        <c:majorTickMark val="out"/>
        <c:minorTickMark val="none"/>
        <c:tickLblPos val="nextTo"/>
        <c:crossAx val="3026572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Sheet1!$A$2</c:f>
              <c:strCache>
                <c:ptCount val="1"/>
                <c:pt idx="0">
                  <c:v>Zero homework hours per week</c:v>
                </c:pt>
              </c:strCache>
            </c:strRef>
          </c:tx>
          <c:invertIfNegative val="0"/>
          <c:cat>
            <c:strRef>
              <c:f>Sheet1!$B$1:$D$1</c:f>
              <c:strCache>
                <c:ptCount val="3"/>
                <c:pt idx="0">
                  <c:v>Grade 6</c:v>
                </c:pt>
                <c:pt idx="1">
                  <c:v>Grade 7</c:v>
                </c:pt>
                <c:pt idx="2">
                  <c:v>Grade 8</c:v>
                </c:pt>
              </c:strCache>
            </c:strRef>
          </c:cat>
          <c:val>
            <c:numRef>
              <c:f>Sheet1!$B$2:$D$2</c:f>
              <c:numCache>
                <c:formatCode>0.00%</c:formatCode>
                <c:ptCount val="3"/>
                <c:pt idx="0">
                  <c:v>0.17857142857142858</c:v>
                </c:pt>
                <c:pt idx="1">
                  <c:v>0.5</c:v>
                </c:pt>
                <c:pt idx="2">
                  <c:v>0.3783783783783784</c:v>
                </c:pt>
              </c:numCache>
            </c:numRef>
          </c:val>
        </c:ser>
        <c:ser>
          <c:idx val="1"/>
          <c:order val="1"/>
          <c:tx>
            <c:strRef>
              <c:f>Sheet1!$A$3</c:f>
              <c:strCache>
                <c:ptCount val="1"/>
                <c:pt idx="0">
                  <c:v>Classes aren't challenging</c:v>
                </c:pt>
              </c:strCache>
            </c:strRef>
          </c:tx>
          <c:spPr>
            <a:solidFill>
              <a:srgbClr val="C00000"/>
            </a:solidFill>
          </c:spPr>
          <c:invertIfNegative val="0"/>
          <c:cat>
            <c:strRef>
              <c:f>Sheet1!$B$1:$D$1</c:f>
              <c:strCache>
                <c:ptCount val="3"/>
                <c:pt idx="0">
                  <c:v>Grade 6</c:v>
                </c:pt>
                <c:pt idx="1">
                  <c:v>Grade 7</c:v>
                </c:pt>
                <c:pt idx="2">
                  <c:v>Grade 8</c:v>
                </c:pt>
              </c:strCache>
            </c:strRef>
          </c:cat>
          <c:val>
            <c:numRef>
              <c:f>Sheet1!$B$3:$D$3</c:f>
              <c:numCache>
                <c:formatCode>0.00%</c:formatCode>
                <c:ptCount val="3"/>
                <c:pt idx="0">
                  <c:v>0.44642857142857145</c:v>
                </c:pt>
                <c:pt idx="1">
                  <c:v>0.48780487804878048</c:v>
                </c:pt>
                <c:pt idx="2">
                  <c:v>0.56081081081081086</c:v>
                </c:pt>
              </c:numCache>
            </c:numRef>
          </c:val>
        </c:ser>
        <c:ser>
          <c:idx val="2"/>
          <c:order val="2"/>
          <c:tx>
            <c:strRef>
              <c:f>Sheet1!$A$4</c:f>
              <c:strCache>
                <c:ptCount val="1"/>
                <c:pt idx="0">
                  <c:v>Classes aren't interesting</c:v>
                </c:pt>
              </c:strCache>
            </c:strRef>
          </c:tx>
          <c:spPr>
            <a:solidFill>
              <a:srgbClr val="00B050"/>
            </a:solidFill>
          </c:spPr>
          <c:invertIfNegative val="0"/>
          <c:cat>
            <c:strRef>
              <c:f>Sheet1!$B$1:$D$1</c:f>
              <c:strCache>
                <c:ptCount val="3"/>
                <c:pt idx="0">
                  <c:v>Grade 6</c:v>
                </c:pt>
                <c:pt idx="1">
                  <c:v>Grade 7</c:v>
                </c:pt>
                <c:pt idx="2">
                  <c:v>Grade 8</c:v>
                </c:pt>
              </c:strCache>
            </c:strRef>
          </c:cat>
          <c:val>
            <c:numRef>
              <c:f>Sheet1!$B$4:$D$4</c:f>
              <c:numCache>
                <c:formatCode>0.00%</c:formatCode>
                <c:ptCount val="3"/>
                <c:pt idx="0">
                  <c:v>0.44642857142857145</c:v>
                </c:pt>
                <c:pt idx="1">
                  <c:v>0.42682926829268292</c:v>
                </c:pt>
                <c:pt idx="2">
                  <c:v>0.35135135135135137</c:v>
                </c:pt>
              </c:numCache>
            </c:numRef>
          </c:val>
        </c:ser>
        <c:dLbls>
          <c:showLegendKey val="0"/>
          <c:showVal val="0"/>
          <c:showCatName val="0"/>
          <c:showSerName val="0"/>
          <c:showPercent val="0"/>
          <c:showBubbleSize val="0"/>
        </c:dLbls>
        <c:gapWidth val="150"/>
        <c:axId val="28746112"/>
        <c:axId val="28747648"/>
      </c:barChart>
      <c:catAx>
        <c:axId val="28746112"/>
        <c:scaling>
          <c:orientation val="minMax"/>
        </c:scaling>
        <c:delete val="0"/>
        <c:axPos val="b"/>
        <c:majorTickMark val="out"/>
        <c:minorTickMark val="none"/>
        <c:tickLblPos val="nextTo"/>
        <c:crossAx val="28747648"/>
        <c:crosses val="autoZero"/>
        <c:auto val="1"/>
        <c:lblAlgn val="ctr"/>
        <c:lblOffset val="100"/>
        <c:noMultiLvlLbl val="0"/>
      </c:catAx>
      <c:valAx>
        <c:axId val="28747648"/>
        <c:scaling>
          <c:orientation val="minMax"/>
        </c:scaling>
        <c:delete val="0"/>
        <c:axPos val="l"/>
        <c:majorGridlines/>
        <c:numFmt formatCode="0.00%" sourceLinked="1"/>
        <c:majorTickMark val="out"/>
        <c:minorTickMark val="none"/>
        <c:tickLblPos val="nextTo"/>
        <c:crossAx val="28746112"/>
        <c:crosses val="autoZero"/>
        <c:crossBetween val="between"/>
      </c:valAx>
    </c:plotArea>
    <c:legend>
      <c:legendPos val="r"/>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836"/>
          </a:xfrm>
          <a:prstGeom prst="rect">
            <a:avLst/>
          </a:prstGeom>
        </p:spPr>
        <p:txBody>
          <a:bodyPr vert="horz" lIns="93763" tIns="46881" rIns="93763" bIns="46881" rtlCol="0"/>
          <a:lstStyle>
            <a:lvl1pPr algn="l">
              <a:defRPr sz="1200"/>
            </a:lvl1pPr>
          </a:lstStyle>
          <a:p>
            <a:r>
              <a:rPr lang="en-US" smtClean="0"/>
              <a:t>The Universal Encouragement Program</a:t>
            </a:r>
            <a:endParaRPr lang="en-US"/>
          </a:p>
        </p:txBody>
      </p:sp>
      <p:sp>
        <p:nvSpPr>
          <p:cNvPr id="3" name="Date Placeholder 2"/>
          <p:cNvSpPr>
            <a:spLocks noGrp="1"/>
          </p:cNvSpPr>
          <p:nvPr>
            <p:ph type="dt" sz="quarter" idx="1"/>
          </p:nvPr>
        </p:nvSpPr>
        <p:spPr>
          <a:xfrm>
            <a:off x="3995217" y="0"/>
            <a:ext cx="3056414" cy="467836"/>
          </a:xfrm>
          <a:prstGeom prst="rect">
            <a:avLst/>
          </a:prstGeom>
        </p:spPr>
        <p:txBody>
          <a:bodyPr vert="horz" lIns="93763" tIns="46881" rIns="93763" bIns="46881" rtlCol="0"/>
          <a:lstStyle>
            <a:lvl1pPr algn="r">
              <a:defRPr sz="1200"/>
            </a:lvl1pPr>
          </a:lstStyle>
          <a:p>
            <a:fld id="{1560A599-6206-47EA-BD38-BFF7485884EC}" type="datetime2">
              <a:rPr lang="en-US" smtClean="0"/>
              <a:t>Tuesday, February 19, 2013</a:t>
            </a:fld>
            <a:endParaRPr lang="en-US"/>
          </a:p>
        </p:txBody>
      </p:sp>
      <p:sp>
        <p:nvSpPr>
          <p:cNvPr id="4" name="Footer Placeholder 3"/>
          <p:cNvSpPr>
            <a:spLocks noGrp="1"/>
          </p:cNvSpPr>
          <p:nvPr>
            <p:ph type="ftr" sz="quarter" idx="2"/>
          </p:nvPr>
        </p:nvSpPr>
        <p:spPr>
          <a:xfrm>
            <a:off x="0" y="8887265"/>
            <a:ext cx="3056414" cy="467836"/>
          </a:xfrm>
          <a:prstGeom prst="rect">
            <a:avLst/>
          </a:prstGeom>
        </p:spPr>
        <p:txBody>
          <a:bodyPr vert="horz" lIns="93763" tIns="46881" rIns="93763" bIns="46881"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87265"/>
            <a:ext cx="3056414" cy="467836"/>
          </a:xfrm>
          <a:prstGeom prst="rect">
            <a:avLst/>
          </a:prstGeom>
        </p:spPr>
        <p:txBody>
          <a:bodyPr vert="horz" lIns="93763" tIns="46881" rIns="93763" bIns="46881" rtlCol="0" anchor="b"/>
          <a:lstStyle>
            <a:lvl1pPr algn="r">
              <a:defRPr sz="1200"/>
            </a:lvl1pPr>
          </a:lstStyle>
          <a:p>
            <a:fld id="{0902AF61-E8A1-4AC5-AE0E-467F29EB7165}" type="slidenum">
              <a:rPr lang="en-US" smtClean="0"/>
              <a:t>‹#›</a:t>
            </a:fld>
            <a:endParaRPr lang="en-US"/>
          </a:p>
        </p:txBody>
      </p:sp>
    </p:spTree>
    <p:extLst>
      <p:ext uri="{BB962C8B-B14F-4D97-AF65-F5344CB8AC3E}">
        <p14:creationId xmlns:p14="http://schemas.microsoft.com/office/powerpoint/2010/main" val="202751630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836"/>
          </a:xfrm>
          <a:prstGeom prst="rect">
            <a:avLst/>
          </a:prstGeom>
        </p:spPr>
        <p:txBody>
          <a:bodyPr vert="horz" lIns="93763" tIns="46881" rIns="93763" bIns="46881" rtlCol="0"/>
          <a:lstStyle>
            <a:lvl1pPr algn="l">
              <a:defRPr sz="1200"/>
            </a:lvl1pPr>
          </a:lstStyle>
          <a:p>
            <a:r>
              <a:rPr lang="en-US" smtClean="0"/>
              <a:t>The Universal Encouragement Program</a:t>
            </a:r>
            <a:endParaRPr lang="en-US"/>
          </a:p>
        </p:txBody>
      </p:sp>
      <p:sp>
        <p:nvSpPr>
          <p:cNvPr id="3" name="Date Placeholder 2"/>
          <p:cNvSpPr>
            <a:spLocks noGrp="1"/>
          </p:cNvSpPr>
          <p:nvPr>
            <p:ph type="dt" idx="1"/>
          </p:nvPr>
        </p:nvSpPr>
        <p:spPr>
          <a:xfrm>
            <a:off x="3995217" y="0"/>
            <a:ext cx="3056414" cy="467836"/>
          </a:xfrm>
          <a:prstGeom prst="rect">
            <a:avLst/>
          </a:prstGeom>
        </p:spPr>
        <p:txBody>
          <a:bodyPr vert="horz" lIns="93763" tIns="46881" rIns="93763" bIns="46881" rtlCol="0"/>
          <a:lstStyle>
            <a:lvl1pPr algn="r">
              <a:defRPr sz="1200"/>
            </a:lvl1pPr>
          </a:lstStyle>
          <a:p>
            <a:fld id="{FB67BFAB-D400-449E-9E05-80413EF3D234}" type="datetime2">
              <a:rPr lang="en-US" smtClean="0"/>
              <a:t>Tuesday, February 19, 2013</a:t>
            </a:fld>
            <a:endParaRPr lang="en-US"/>
          </a:p>
        </p:txBody>
      </p:sp>
      <p:sp>
        <p:nvSpPr>
          <p:cNvPr id="4" name="Slide Image Placeholder 3"/>
          <p:cNvSpPr>
            <a:spLocks noGrp="1" noRot="1" noChangeAspect="1"/>
          </p:cNvSpPr>
          <p:nvPr>
            <p:ph type="sldImg" idx="2"/>
          </p:nvPr>
        </p:nvSpPr>
        <p:spPr>
          <a:xfrm>
            <a:off x="1189038" y="701675"/>
            <a:ext cx="4676775" cy="3508375"/>
          </a:xfrm>
          <a:prstGeom prst="rect">
            <a:avLst/>
          </a:prstGeom>
          <a:noFill/>
          <a:ln w="12700">
            <a:solidFill>
              <a:prstClr val="black"/>
            </a:solidFill>
          </a:ln>
        </p:spPr>
        <p:txBody>
          <a:bodyPr vert="horz" lIns="93763" tIns="46881" rIns="93763" bIns="46881" rtlCol="0" anchor="ctr"/>
          <a:lstStyle/>
          <a:p>
            <a:endParaRPr lang="en-US"/>
          </a:p>
        </p:txBody>
      </p:sp>
      <p:sp>
        <p:nvSpPr>
          <p:cNvPr id="5" name="Notes Placeholder 4"/>
          <p:cNvSpPr>
            <a:spLocks noGrp="1"/>
          </p:cNvSpPr>
          <p:nvPr>
            <p:ph type="body" sz="quarter" idx="3"/>
          </p:nvPr>
        </p:nvSpPr>
        <p:spPr>
          <a:xfrm>
            <a:off x="705327" y="4444445"/>
            <a:ext cx="5642610" cy="4210526"/>
          </a:xfrm>
          <a:prstGeom prst="rect">
            <a:avLst/>
          </a:prstGeom>
        </p:spPr>
        <p:txBody>
          <a:bodyPr vert="horz" lIns="93763" tIns="46881" rIns="93763" bIns="4688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87265"/>
            <a:ext cx="3056414" cy="467836"/>
          </a:xfrm>
          <a:prstGeom prst="rect">
            <a:avLst/>
          </a:prstGeom>
        </p:spPr>
        <p:txBody>
          <a:bodyPr vert="horz" lIns="93763" tIns="46881" rIns="93763" bIns="46881"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87265"/>
            <a:ext cx="3056414" cy="467836"/>
          </a:xfrm>
          <a:prstGeom prst="rect">
            <a:avLst/>
          </a:prstGeom>
        </p:spPr>
        <p:txBody>
          <a:bodyPr vert="horz" lIns="93763" tIns="46881" rIns="93763" bIns="46881" rtlCol="0" anchor="b"/>
          <a:lstStyle>
            <a:lvl1pPr algn="r">
              <a:defRPr sz="1200"/>
            </a:lvl1pPr>
          </a:lstStyle>
          <a:p>
            <a:fld id="{5E5806EF-D3D4-47CF-B5E5-016E8C18B2A3}" type="slidenum">
              <a:rPr lang="en-US" smtClean="0"/>
              <a:t>‹#›</a:t>
            </a:fld>
            <a:endParaRPr lang="en-US"/>
          </a:p>
        </p:txBody>
      </p:sp>
    </p:spTree>
    <p:extLst>
      <p:ext uri="{BB962C8B-B14F-4D97-AF65-F5344CB8AC3E}">
        <p14:creationId xmlns:p14="http://schemas.microsoft.com/office/powerpoint/2010/main" val="152116073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It is helpful to print these documents in advance of the session.</a:t>
            </a:r>
          </a:p>
        </p:txBody>
      </p:sp>
      <p:sp>
        <p:nvSpPr>
          <p:cNvPr id="4" name="Slide Number Placeholder 3"/>
          <p:cNvSpPr>
            <a:spLocks noGrp="1"/>
          </p:cNvSpPr>
          <p:nvPr>
            <p:ph type="sldNum" sz="quarter" idx="5"/>
          </p:nvPr>
        </p:nvSpPr>
        <p:spPr/>
        <p:txBody>
          <a:bodyPr/>
          <a:lstStyle/>
          <a:p>
            <a:pPr>
              <a:defRPr/>
            </a:pPr>
            <a:fld id="{FB47189B-1E77-43C8-85A9-847C7706D957}" type="slidenum">
              <a:rPr lang="en-US" smtClean="0"/>
              <a:pPr>
                <a:defRPr/>
              </a:pPr>
              <a:t>7</a:t>
            </a:fld>
            <a:endParaRPr lang="en-US"/>
          </a:p>
        </p:txBody>
      </p:sp>
      <p:sp>
        <p:nvSpPr>
          <p:cNvPr id="2" name="Date Placeholder 1"/>
          <p:cNvSpPr>
            <a:spLocks noGrp="1"/>
          </p:cNvSpPr>
          <p:nvPr>
            <p:ph type="dt" idx="10"/>
          </p:nvPr>
        </p:nvSpPr>
        <p:spPr/>
        <p:txBody>
          <a:bodyPr/>
          <a:lstStyle/>
          <a:p>
            <a:fld id="{4AA92002-17EC-45A5-BBAD-75445E5BD350}"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5806EF-D3D4-47CF-B5E5-016E8C18B2A3}" type="slidenum">
              <a:rPr lang="en-US" smtClean="0"/>
              <a:t>8</a:t>
            </a:fld>
            <a:endParaRPr lang="en-US"/>
          </a:p>
        </p:txBody>
      </p:sp>
      <p:sp>
        <p:nvSpPr>
          <p:cNvPr id="5" name="Date Placeholder 4"/>
          <p:cNvSpPr>
            <a:spLocks noGrp="1"/>
          </p:cNvSpPr>
          <p:nvPr>
            <p:ph type="dt" idx="11"/>
          </p:nvPr>
        </p:nvSpPr>
        <p:spPr/>
        <p:txBody>
          <a:bodyPr/>
          <a:lstStyle/>
          <a:p>
            <a:fld id="{0BCEA1FA-7F2F-4F8D-BD6C-7D643E5C662E}" type="datetime2">
              <a:rPr lang="en-US" smtClean="0"/>
              <a:t>Tuesday, February 19, 2013</a:t>
            </a:fld>
            <a:endParaRPr lang="en-US"/>
          </a:p>
        </p:txBody>
      </p:sp>
      <p:sp>
        <p:nvSpPr>
          <p:cNvPr id="6" name="Header Placeholder 5"/>
          <p:cNvSpPr>
            <a:spLocks noGrp="1"/>
          </p:cNvSpPr>
          <p:nvPr>
            <p:ph type="hdr" sz="quarter" idx="12"/>
          </p:nvPr>
        </p:nvSpPr>
        <p:spPr/>
        <p:txBody>
          <a:bodyPr/>
          <a:lstStyle/>
          <a:p>
            <a:r>
              <a:rPr lang="en-US" smtClean="0"/>
              <a:t>The Universal Encouragement Program</a:t>
            </a:r>
            <a:endParaRPr lang="en-US"/>
          </a:p>
        </p:txBody>
      </p:sp>
    </p:spTree>
    <p:extLst>
      <p:ext uri="{BB962C8B-B14F-4D97-AF65-F5344CB8AC3E}">
        <p14:creationId xmlns:p14="http://schemas.microsoft.com/office/powerpoint/2010/main" val="546665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B0F1B0F-AC8E-4D6D-A75F-21F1770CD1CB}" type="slidenum">
              <a:rPr lang="en-US" smtClean="0"/>
              <a:pPr>
                <a:defRPr/>
              </a:pPr>
              <a:t>12</a:t>
            </a:fld>
            <a:endParaRPr lang="en-US"/>
          </a:p>
        </p:txBody>
      </p:sp>
      <p:sp>
        <p:nvSpPr>
          <p:cNvPr id="2" name="Date Placeholder 1"/>
          <p:cNvSpPr>
            <a:spLocks noGrp="1"/>
          </p:cNvSpPr>
          <p:nvPr>
            <p:ph type="dt" idx="10"/>
          </p:nvPr>
        </p:nvSpPr>
        <p:spPr/>
        <p:txBody>
          <a:bodyPr/>
          <a:lstStyle/>
          <a:p>
            <a:fld id="{3D08E228-F50B-4ADF-A405-57E8680C066E}"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z="1300" dirty="0"/>
              <a:t>Guidance assessment informs our efforts to support all students in achieving their education and career goals. Further, guidance assessment data enable counselors, administrators, teachers, parents/guardians, mentors, and other members of the student-support system to engage with guidance issues specifically and concretely and to measure the effects of their support over time.</a:t>
            </a:r>
          </a:p>
          <a:p>
            <a:pPr eaLnBrk="1" hangingPunct="1">
              <a:spcBef>
                <a:spcPct val="0"/>
              </a:spcBef>
            </a:pPr>
            <a:endParaRPr lang="en-US" altLang="en-US" sz="1300" dirty="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CDF99-C5B3-45F2-AE28-8D9409AB560B}" type="slidenum">
              <a:rPr lang="en-US" smtClean="0"/>
              <a:pPr>
                <a:defRPr/>
              </a:pPr>
              <a:t>14</a:t>
            </a:fld>
            <a:endParaRPr lang="en-US" smtClean="0"/>
          </a:p>
        </p:txBody>
      </p:sp>
      <p:sp>
        <p:nvSpPr>
          <p:cNvPr id="2" name="Date Placeholder 1"/>
          <p:cNvSpPr>
            <a:spLocks noGrp="1"/>
          </p:cNvSpPr>
          <p:nvPr>
            <p:ph type="dt" idx="10"/>
          </p:nvPr>
        </p:nvSpPr>
        <p:spPr/>
        <p:txBody>
          <a:bodyPr/>
          <a:lstStyle/>
          <a:p>
            <a:fld id="{B4732E3C-1972-4954-BA6A-96F991A7A3A4}"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z="1300" dirty="0"/>
              <a:t>Guidance assessment informs our efforts to support all students in achieving their education and career goals. Further, guidance assessment data enable counselors, administrators, teachers, parents/guardians, mentors, and other members of the student-support system to engage with guidance issues specifically and concretely and to measure the effects of their support over time.</a:t>
            </a:r>
          </a:p>
          <a:p>
            <a:pPr eaLnBrk="1" hangingPunct="1">
              <a:spcBef>
                <a:spcPct val="0"/>
              </a:spcBef>
            </a:pPr>
            <a:endParaRPr lang="en-US" altLang="en-US" sz="1300" dirty="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13CDF99-C5B3-45F2-AE28-8D9409AB560B}" type="slidenum">
              <a:rPr lang="en-US" smtClean="0"/>
              <a:pPr>
                <a:defRPr/>
              </a:pPr>
              <a:t>15</a:t>
            </a:fld>
            <a:endParaRPr lang="en-US" smtClean="0"/>
          </a:p>
        </p:txBody>
      </p:sp>
      <p:sp>
        <p:nvSpPr>
          <p:cNvPr id="2" name="Date Placeholder 1"/>
          <p:cNvSpPr>
            <a:spLocks noGrp="1"/>
          </p:cNvSpPr>
          <p:nvPr>
            <p:ph type="dt" idx="10"/>
          </p:nvPr>
        </p:nvSpPr>
        <p:spPr/>
        <p:txBody>
          <a:bodyPr/>
          <a:lstStyle/>
          <a:p>
            <a:fld id="{B656023A-9D61-461F-8406-A61AB622EC8A}"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631ED8-4E6D-4BBF-A93E-36A0EAF529FC}" type="slidenum">
              <a:rPr lang="en-US" smtClean="0"/>
              <a:pPr>
                <a:defRPr/>
              </a:pPr>
              <a:t>34</a:t>
            </a:fld>
            <a:endParaRPr lang="en-US" smtClean="0"/>
          </a:p>
        </p:txBody>
      </p:sp>
      <p:sp>
        <p:nvSpPr>
          <p:cNvPr id="2" name="Date Placeholder 1"/>
          <p:cNvSpPr>
            <a:spLocks noGrp="1"/>
          </p:cNvSpPr>
          <p:nvPr>
            <p:ph type="dt" idx="10"/>
          </p:nvPr>
        </p:nvSpPr>
        <p:spPr/>
        <p:txBody>
          <a:bodyPr/>
          <a:lstStyle/>
          <a:p>
            <a:fld id="{6AF1D090-9BA2-4D92-9EF3-193B98E00D25}"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761D0C4-72F1-4F82-BD22-24E70A49FDFA}" type="slidenum">
              <a:rPr lang="en-US" smtClean="0"/>
              <a:pPr>
                <a:defRPr/>
              </a:pPr>
              <a:t>42</a:t>
            </a:fld>
            <a:endParaRPr lang="en-US"/>
          </a:p>
        </p:txBody>
      </p:sp>
      <p:sp>
        <p:nvSpPr>
          <p:cNvPr id="2" name="Date Placeholder 1"/>
          <p:cNvSpPr>
            <a:spLocks noGrp="1"/>
          </p:cNvSpPr>
          <p:nvPr>
            <p:ph type="dt" idx="10"/>
          </p:nvPr>
        </p:nvSpPr>
        <p:spPr/>
        <p:txBody>
          <a:bodyPr/>
          <a:lstStyle/>
          <a:p>
            <a:fld id="{60F8A491-BB61-4026-94B5-C81940B3A776}"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7761D0C4-72F1-4F82-BD22-24E70A49FDFA}" type="slidenum">
              <a:rPr lang="en-US" smtClean="0"/>
              <a:pPr>
                <a:defRPr/>
              </a:pPr>
              <a:t>43</a:t>
            </a:fld>
            <a:endParaRPr lang="en-US"/>
          </a:p>
        </p:txBody>
      </p:sp>
      <p:sp>
        <p:nvSpPr>
          <p:cNvPr id="2" name="Date Placeholder 1"/>
          <p:cNvSpPr>
            <a:spLocks noGrp="1"/>
          </p:cNvSpPr>
          <p:nvPr>
            <p:ph type="dt" idx="10"/>
          </p:nvPr>
        </p:nvSpPr>
        <p:spPr/>
        <p:txBody>
          <a:bodyPr/>
          <a:lstStyle/>
          <a:p>
            <a:fld id="{23ED2FA1-EE1C-487F-80F6-4FC9E8F2A360}"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Ratios are part of the issue. Job descriptions that reserve counselors’ time to focus on students’ academic, career, and personal-social guidance needs are essential as well.</a:t>
            </a:r>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865DB0D-A2CF-4EFB-A322-4DF1584AB603}" type="slidenum">
              <a:rPr lang="en-US" smtClean="0"/>
              <a:pPr>
                <a:defRPr/>
              </a:pPr>
              <a:t>45</a:t>
            </a:fld>
            <a:endParaRPr lang="en-US" smtClean="0"/>
          </a:p>
        </p:txBody>
      </p:sp>
      <p:sp>
        <p:nvSpPr>
          <p:cNvPr id="2" name="Date Placeholder 1"/>
          <p:cNvSpPr>
            <a:spLocks noGrp="1"/>
          </p:cNvSpPr>
          <p:nvPr>
            <p:ph type="dt" idx="10"/>
          </p:nvPr>
        </p:nvSpPr>
        <p:spPr/>
        <p:txBody>
          <a:bodyPr/>
          <a:lstStyle/>
          <a:p>
            <a:fld id="{B5C5E342-DA75-4931-9F06-58B48CA77968}"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top line indicates the U.S. High School graduation rate between 1986 and 2008. The middle line indicates the college continuation rate for this period. The college continuation rate is the percentage of high school graduates that pursue postsecondary education (two-year or four-year) immediately following high school. The bottom line is the chance for college by age 19. This indicates the percentage of beginning ninth graders who enter college four years later.</a:t>
            </a:r>
          </a:p>
          <a:p>
            <a:endParaRPr lang="en-US" smtClean="0"/>
          </a:p>
          <a:p>
            <a:r>
              <a:rPr lang="en-US" smtClean="0"/>
              <a:t>These figures are supplied by Tom Mortenson and Nicole Brunt. Tom is the publisher of Postsecondary Education OPPORTUNITY, an important journal for anyone interested in data that inform higher education policy in the U.S.</a:t>
            </a:r>
          </a:p>
        </p:txBody>
      </p:sp>
      <p:sp>
        <p:nvSpPr>
          <p:cNvPr id="4" name="Slide Number Placeholder 3"/>
          <p:cNvSpPr>
            <a:spLocks noGrp="1"/>
          </p:cNvSpPr>
          <p:nvPr>
            <p:ph type="sldNum" sz="quarter" idx="5"/>
          </p:nvPr>
        </p:nvSpPr>
        <p:spPr/>
        <p:txBody>
          <a:bodyPr/>
          <a:lstStyle/>
          <a:p>
            <a:pPr>
              <a:defRPr/>
            </a:pPr>
            <a:fld id="{3991DD1F-165E-4761-870C-5FC806C9DEE4}" type="slidenum">
              <a:rPr lang="en-US" smtClean="0"/>
              <a:pPr>
                <a:defRPr/>
              </a:pPr>
              <a:t>46</a:t>
            </a:fld>
            <a:endParaRPr lang="en-US"/>
          </a:p>
        </p:txBody>
      </p:sp>
      <p:sp>
        <p:nvSpPr>
          <p:cNvPr id="2" name="Date Placeholder 1"/>
          <p:cNvSpPr>
            <a:spLocks noGrp="1"/>
          </p:cNvSpPr>
          <p:nvPr>
            <p:ph type="dt" idx="10"/>
          </p:nvPr>
        </p:nvSpPr>
        <p:spPr/>
        <p:txBody>
          <a:bodyPr/>
          <a:lstStyle/>
          <a:p>
            <a:fld id="{42FE8F8C-F651-41C5-A94E-597D35B4603F}"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300" dirty="0"/>
              <a:t>“Many students in urban schools become disengaged at the start of the middle grades, which greatly reduces the odds that they will eventually</a:t>
            </a:r>
          </a:p>
          <a:p>
            <a:r>
              <a:rPr lang="en-US" sz="1300" dirty="0"/>
              <a:t>graduate…. four predictive indicators reflecting poor attendance, misbehavior, and course failures in sixth grade can be used to identify 60% of the students who will not graduate from high school.”</a:t>
            </a:r>
            <a:endParaRPr lang="en-US" dirty="0" smtClean="0"/>
          </a:p>
        </p:txBody>
      </p:sp>
      <p:sp>
        <p:nvSpPr>
          <p:cNvPr id="4" name="Slide Number Placeholder 3"/>
          <p:cNvSpPr>
            <a:spLocks noGrp="1"/>
          </p:cNvSpPr>
          <p:nvPr>
            <p:ph type="sldNum" sz="quarter" idx="5"/>
          </p:nvPr>
        </p:nvSpPr>
        <p:spPr/>
        <p:txBody>
          <a:bodyPr/>
          <a:lstStyle/>
          <a:p>
            <a:pPr>
              <a:defRPr/>
            </a:pPr>
            <a:fld id="{CE2B3DEC-9BCF-4150-871D-A259C4AE2007}" type="slidenum">
              <a:rPr lang="en-US" smtClean="0"/>
              <a:pPr>
                <a:defRPr/>
              </a:pPr>
              <a:t>47</a:t>
            </a:fld>
            <a:endParaRPr lang="en-US"/>
          </a:p>
        </p:txBody>
      </p:sp>
      <p:sp>
        <p:nvSpPr>
          <p:cNvPr id="2" name="Date Placeholder 1"/>
          <p:cNvSpPr>
            <a:spLocks noGrp="1"/>
          </p:cNvSpPr>
          <p:nvPr>
            <p:ph type="dt" idx="10"/>
          </p:nvPr>
        </p:nvSpPr>
        <p:spPr/>
        <p:txBody>
          <a:bodyPr/>
          <a:lstStyle/>
          <a:p>
            <a:fld id="{40004257-687C-4C32-9E10-D98AB48BAD41}"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300"/>
              <a:t>“Many students in urban schools become disengaged at the start of the middle grades, which greatly reduces the odds that they will eventually</a:t>
            </a:r>
          </a:p>
          <a:p>
            <a:r>
              <a:rPr lang="en-US" sz="1300"/>
              <a:t>graduate…. four predictive indicators reflecting poor attendance, misbehavior, and course failures in sixth grade can be used to identify 60% of the students who will not graduate from high school.”</a:t>
            </a:r>
            <a:endParaRPr lang="en-US" smtClean="0"/>
          </a:p>
        </p:txBody>
      </p:sp>
      <p:sp>
        <p:nvSpPr>
          <p:cNvPr id="4" name="Slide Number Placeholder 3"/>
          <p:cNvSpPr>
            <a:spLocks noGrp="1"/>
          </p:cNvSpPr>
          <p:nvPr>
            <p:ph type="sldNum" sz="quarter" idx="5"/>
          </p:nvPr>
        </p:nvSpPr>
        <p:spPr/>
        <p:txBody>
          <a:bodyPr/>
          <a:lstStyle/>
          <a:p>
            <a:pPr>
              <a:defRPr/>
            </a:pPr>
            <a:fld id="{CE2B3DEC-9BCF-4150-871D-A259C4AE2007}" type="slidenum">
              <a:rPr lang="en-US" smtClean="0"/>
              <a:pPr>
                <a:defRPr/>
              </a:pPr>
              <a:t>48</a:t>
            </a:fld>
            <a:endParaRPr lang="en-US"/>
          </a:p>
        </p:txBody>
      </p:sp>
      <p:sp>
        <p:nvSpPr>
          <p:cNvPr id="2" name="Date Placeholder 1"/>
          <p:cNvSpPr>
            <a:spLocks noGrp="1"/>
          </p:cNvSpPr>
          <p:nvPr>
            <p:ph type="dt" idx="10"/>
          </p:nvPr>
        </p:nvSpPr>
        <p:spPr/>
        <p:txBody>
          <a:bodyPr/>
          <a:lstStyle/>
          <a:p>
            <a:fld id="{8668FFC2-40B6-4BA5-8701-8FEB63BBF319}" type="datetime2">
              <a:rPr lang="en-US" smtClean="0"/>
              <a:t>Tuesday, February 19, 2013</a:t>
            </a:fld>
            <a:endParaRPr lang="en-US"/>
          </a:p>
        </p:txBody>
      </p:sp>
      <p:sp>
        <p:nvSpPr>
          <p:cNvPr id="3" name="Header Placeholder 2"/>
          <p:cNvSpPr>
            <a:spLocks noGrp="1"/>
          </p:cNvSpPr>
          <p:nvPr>
            <p:ph type="hdr" sz="quarter" idx="11"/>
          </p:nvPr>
        </p:nvSpPr>
        <p:spPr/>
        <p:txBody>
          <a:bodyPr/>
          <a:lstStyle/>
          <a:p>
            <a:r>
              <a:rPr lang="en-US" smtClean="0"/>
              <a:t>The Universal Encouragement Program</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www.capenetwork.org/uep_ymca_p16"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userDrawn="1"/>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Footer Placeholder 4"/>
          <p:cNvSpPr txBox="1">
            <a:spLocks/>
          </p:cNvSpPr>
          <p:nvPr userDrawn="1"/>
        </p:nvSpPr>
        <p:spPr>
          <a:xfrm>
            <a:off x="251298" y="6400799"/>
            <a:ext cx="40735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 Encouragement Services, Inc. 2013</a:t>
            </a:r>
            <a:endParaRPr lang="en-US" dirty="0"/>
          </a:p>
        </p:txBody>
      </p:sp>
      <p:sp>
        <p:nvSpPr>
          <p:cNvPr id="7" name="Footer Placeholder 4"/>
          <p:cNvSpPr txBox="1">
            <a:spLocks/>
          </p:cNvSpPr>
          <p:nvPr userDrawn="1"/>
        </p:nvSpPr>
        <p:spPr>
          <a:xfrm>
            <a:off x="4324859" y="6400800"/>
            <a:ext cx="459054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www.capenetwork.org/uep.pdf</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5" name="Footer Placeholder 4"/>
          <p:cNvSpPr>
            <a:spLocks noGrp="1"/>
          </p:cNvSpPr>
          <p:nvPr>
            <p:ph type="ftr" sz="quarter" idx="11"/>
          </p:nvPr>
        </p:nvSpPr>
        <p:spPr>
          <a:xfrm>
            <a:off x="193638" y="6250164"/>
            <a:ext cx="378669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6" name="Footer Placeholder 5"/>
          <p:cNvSpPr>
            <a:spLocks noGrp="1"/>
          </p:cNvSpPr>
          <p:nvPr>
            <p:ph type="ftr" sz="quarter" idx="11"/>
          </p:nvPr>
        </p:nvSpPr>
        <p:spPr>
          <a:xfrm>
            <a:off x="193638" y="6250164"/>
            <a:ext cx="378669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8" name="Footer Placeholder 7"/>
          <p:cNvSpPr>
            <a:spLocks noGrp="1"/>
          </p:cNvSpPr>
          <p:nvPr>
            <p:ph type="ftr" sz="quarter" idx="11"/>
          </p:nvPr>
        </p:nvSpPr>
        <p:spPr>
          <a:xfrm>
            <a:off x="193638" y="6250164"/>
            <a:ext cx="3786691"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4" name="Footer Placeholder 3"/>
          <p:cNvSpPr>
            <a:spLocks noGrp="1"/>
          </p:cNvSpPr>
          <p:nvPr>
            <p:ph type="ftr" sz="quarter" idx="11"/>
          </p:nvPr>
        </p:nvSpPr>
        <p:spPr>
          <a:xfrm>
            <a:off x="193638" y="6250164"/>
            <a:ext cx="3786691"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Footer Placeholder 4"/>
          <p:cNvSpPr txBox="1">
            <a:spLocks/>
          </p:cNvSpPr>
          <p:nvPr userDrawn="1"/>
        </p:nvSpPr>
        <p:spPr>
          <a:xfrm>
            <a:off x="3200400" y="6439709"/>
            <a:ext cx="5717089"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hlinkClick r:id="rId2"/>
              </a:rPr>
              <a:t>www.capenetwork.org/uep.pdf</a:t>
            </a:r>
            <a:endParaRPr lang="en-US" dirty="0"/>
          </a:p>
        </p:txBody>
      </p:sp>
      <p:sp>
        <p:nvSpPr>
          <p:cNvPr id="14" name="Footer Placeholder 4"/>
          <p:cNvSpPr txBox="1">
            <a:spLocks/>
          </p:cNvSpPr>
          <p:nvPr userDrawn="1"/>
        </p:nvSpPr>
        <p:spPr>
          <a:xfrm>
            <a:off x="251298" y="6400799"/>
            <a:ext cx="40735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 Encouragement Services, Inc. 2013</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6" name="Footer Placeholder 5"/>
          <p:cNvSpPr>
            <a:spLocks noGrp="1"/>
          </p:cNvSpPr>
          <p:nvPr>
            <p:ph type="ftr" sz="quarter" idx="11"/>
          </p:nvPr>
        </p:nvSpPr>
        <p:spPr>
          <a:xfrm>
            <a:off x="193638" y="6250164"/>
            <a:ext cx="378669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6" name="Footer Placeholder 5"/>
          <p:cNvSpPr>
            <a:spLocks noGrp="1"/>
          </p:cNvSpPr>
          <p:nvPr>
            <p:ph type="ftr" sz="quarter" idx="11"/>
          </p:nvPr>
        </p:nvSpPr>
        <p:spPr>
          <a:xfrm>
            <a:off x="193638" y="6250164"/>
            <a:ext cx="3786691"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5" name="Footer Placeholder 4"/>
          <p:cNvSpPr>
            <a:spLocks noGrp="1"/>
          </p:cNvSpPr>
          <p:nvPr>
            <p:ph type="ftr" sz="quarter" idx="11"/>
          </p:nvPr>
        </p:nvSpPr>
        <p:spPr>
          <a:xfrm>
            <a:off x="193638" y="6250164"/>
            <a:ext cx="378669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5163672" y="6250164"/>
            <a:ext cx="3786690" cy="365125"/>
          </a:xfrm>
          <a:prstGeom prst="rect">
            <a:avLst/>
          </a:prstGeom>
        </p:spPr>
        <p:txBody>
          <a:bodyPr/>
          <a:lstStyle/>
          <a:p>
            <a:fld id="{38C072DA-FE3B-468B-B8AE-810DC76F81E5}" type="datetimeFigureOut">
              <a:rPr lang="en-US" smtClean="0"/>
              <a:t>2/19/2013</a:t>
            </a:fld>
            <a:endParaRPr lang="en-US"/>
          </a:p>
        </p:txBody>
      </p:sp>
      <p:sp>
        <p:nvSpPr>
          <p:cNvPr id="5" name="Footer Placeholder 4"/>
          <p:cNvSpPr>
            <a:spLocks noGrp="1"/>
          </p:cNvSpPr>
          <p:nvPr>
            <p:ph type="ftr" sz="quarter" idx="11"/>
          </p:nvPr>
        </p:nvSpPr>
        <p:spPr>
          <a:xfrm>
            <a:off x="193638" y="6250164"/>
            <a:ext cx="3786691"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91088" y="6250163"/>
            <a:ext cx="1161826" cy="365125"/>
          </a:xfrm>
          <a:prstGeom prst="rect">
            <a:avLst/>
          </a:prstGeom>
        </p:spPr>
        <p:txBody>
          <a:bodyPr/>
          <a:lstStyle/>
          <a:p>
            <a:fld id="{FF07F2E6-3CD5-49AB-9A79-106B2AB8034B}"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18E22E-31E6-472D-83BF-5BEE22D4369C}" type="datetimeFigureOut">
              <a:rPr lang="en-US" smtClean="0"/>
              <a:t>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153602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18E22E-31E6-472D-83BF-5BEE22D4369C}" type="datetimeFigureOut">
              <a:rPr lang="en-US" smtClean="0"/>
              <a:t>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125481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18E22E-31E6-472D-83BF-5BEE22D4369C}" type="datetimeFigureOut">
              <a:rPr lang="en-US" smtClean="0"/>
              <a:t>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3340207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18E22E-31E6-472D-83BF-5BEE22D4369C}" type="datetimeFigureOut">
              <a:rPr lang="en-US" smtClean="0"/>
              <a:t>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784421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18E22E-31E6-472D-83BF-5BEE22D4369C}" type="datetimeFigureOut">
              <a:rPr lang="en-US" smtClean="0"/>
              <a:t>2/19/2013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3552052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18E22E-31E6-472D-83BF-5BEE22D4369C}" type="datetimeFigureOut">
              <a:rPr lang="en-US" smtClean="0"/>
              <a:t>2/19/2013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4265590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18E22E-31E6-472D-83BF-5BEE22D4369C}" type="datetimeFigureOut">
              <a:rPr lang="en-US" smtClean="0"/>
              <a:t>2/19/2013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716314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18E22E-31E6-472D-83BF-5BEE22D4369C}" type="datetimeFigureOut">
              <a:rPr lang="en-US" smtClean="0"/>
              <a:t>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611676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18E22E-31E6-472D-83BF-5BEE22D4369C}" type="datetimeFigureOut">
              <a:rPr lang="en-US" smtClean="0"/>
              <a:t>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452862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18E22E-31E6-472D-83BF-5BEE22D4369C}" type="datetimeFigureOut">
              <a:rPr lang="en-US" smtClean="0"/>
              <a:t>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2184267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18E22E-31E6-472D-83BF-5BEE22D4369C}" type="datetimeFigureOut">
              <a:rPr lang="en-US" smtClean="0"/>
              <a:t>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2532FD-4A5A-43D9-B1D9-CFB549BA09B8}" type="slidenum">
              <a:rPr lang="en-US" smtClean="0"/>
              <a:t>‹#›</a:t>
            </a:fld>
            <a:endParaRPr lang="en-US"/>
          </a:p>
        </p:txBody>
      </p:sp>
    </p:spTree>
    <p:extLst>
      <p:ext uri="{BB962C8B-B14F-4D97-AF65-F5344CB8AC3E}">
        <p14:creationId xmlns:p14="http://schemas.microsoft.com/office/powerpoint/2010/main" val="3678209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capenetwork.org/uep_ymca_p16"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Footer Placeholder 4"/>
          <p:cNvSpPr txBox="1">
            <a:spLocks/>
          </p:cNvSpPr>
          <p:nvPr userDrawn="1"/>
        </p:nvSpPr>
        <p:spPr>
          <a:xfrm>
            <a:off x="3200400" y="6439709"/>
            <a:ext cx="5717089"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hlinkClick r:id="rId13"/>
              </a:rPr>
              <a:t>www.capenetwork.org/uep.pdf</a:t>
            </a:r>
            <a:endParaRPr lang="en-US" dirty="0"/>
          </a:p>
        </p:txBody>
      </p:sp>
      <p:sp>
        <p:nvSpPr>
          <p:cNvPr id="16" name="Footer Placeholder 4"/>
          <p:cNvSpPr txBox="1">
            <a:spLocks/>
          </p:cNvSpPr>
          <p:nvPr userDrawn="1"/>
        </p:nvSpPr>
        <p:spPr>
          <a:xfrm>
            <a:off x="251298" y="6400799"/>
            <a:ext cx="4073561"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 Encouragement Services, Inc. 2013</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70000"/>
        <a:buFont typeface="Wingdings" pitchFamily="2" charset="2"/>
        <a:buChar char="Ø"/>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8E22E-31E6-472D-83BF-5BEE22D4369C}" type="datetimeFigureOut">
              <a:rPr lang="en-US" smtClean="0"/>
              <a:t>2/19/2013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532FD-4A5A-43D9-B1D9-CFB549BA09B8}" type="slidenum">
              <a:rPr lang="en-US" smtClean="0"/>
              <a:t>‹#›</a:t>
            </a:fld>
            <a:endParaRPr lang="en-US"/>
          </a:p>
        </p:txBody>
      </p:sp>
    </p:spTree>
    <p:extLst>
      <p:ext uri="{BB962C8B-B14F-4D97-AF65-F5344CB8AC3E}">
        <p14:creationId xmlns:p14="http://schemas.microsoft.com/office/powerpoint/2010/main" val="2395692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apenetwork.org/docs.htm" TargetMode="External"/><Relationship Id="rId2" Type="http://schemas.openxmlformats.org/officeDocument/2006/relationships/hyperlink" Target="http://www.capenetwork.org/uep.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www.capenetwork.org/secrgrade9.pdf" TargetMode="External"/><Relationship Id="rId3" Type="http://schemas.openxmlformats.org/officeDocument/2006/relationships/slide" Target="slide46.xml"/><Relationship Id="rId7" Type="http://schemas.openxmlformats.org/officeDocument/2006/relationships/hyperlink" Target="http://www.capenetwork.org/sipr_grade9_2012.pdf" TargetMode="External"/><Relationship Id="rId12" Type="http://schemas.openxmlformats.org/officeDocument/2006/relationships/hyperlink" Target="http://www.capenetwork.org/KB_change_report.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capenetwork.org/factorsummaryreport.pdf" TargetMode="External"/><Relationship Id="rId11" Type="http://schemas.openxmlformats.org/officeDocument/2006/relationships/hyperlink" Target="http://www.capenetwork.org/CRC_Change_2012.pdf" TargetMode="External"/><Relationship Id="rId5" Type="http://schemas.openxmlformats.org/officeDocument/2006/relationships/hyperlink" Target="http://www.capenetwork.org/ISR2012-Grade9F.pdf" TargetMode="External"/><Relationship Id="rId10" Type="http://schemas.openxmlformats.org/officeDocument/2006/relationships/hyperlink" Target="file:///\\websrv\ftp\capenet\CRC_Change_2012.pdf" TargetMode="External"/><Relationship Id="rId4" Type="http://schemas.openxmlformats.org/officeDocument/2006/relationships/hyperlink" Target="http://www.capenetwork.org/intro.pdf" TargetMode="External"/><Relationship Id="rId9" Type="http://schemas.openxmlformats.org/officeDocument/2006/relationships/hyperlink" Target="http://www.capenetwork.org/secr_grade9_2012.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Reflective_proces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en.wikipedia.org/wiki/Kurt_Lewin" TargetMode="External"/><Relationship Id="rId5" Type="http://schemas.openxmlformats.org/officeDocument/2006/relationships/hyperlink" Target="http://en.wikipedia.org/wiki/Community_of_practice" TargetMode="External"/><Relationship Id="rId4" Type="http://schemas.openxmlformats.org/officeDocument/2006/relationships/hyperlink" Target="http://en.wikipedia.org/wiki/Problem_solvin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Reflective_proces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en.wikipedia.org/wiki/Kurt_Lewin" TargetMode="External"/><Relationship Id="rId5" Type="http://schemas.openxmlformats.org/officeDocument/2006/relationships/hyperlink" Target="http://en.wikipedia.org/wiki/Community_of_practice" TargetMode="External"/><Relationship Id="rId4" Type="http://schemas.openxmlformats.org/officeDocument/2006/relationships/hyperlink" Target="http://en.wikipedia.org/wiki/Problem_solving"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www.capenetwork.org/dataactionplan.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capenetwork.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capenetwork.org/ViewResponses.aspx?mode=pro&amp;token=3e03085e-06b7-4020-9b02-efa077411c1f" TargetMode="External"/><Relationship Id="rId3" Type="http://schemas.openxmlformats.org/officeDocument/2006/relationships/hyperlink" Target="https://www.capenetwork.org/ViewResponses.aspx?mode=pro&amp;token=2634fa8d-4044-4e41-8664-bb92fdeb85ec" TargetMode="External"/><Relationship Id="rId7" Type="http://schemas.openxmlformats.org/officeDocument/2006/relationships/hyperlink" Target="https://www.capenetwork.org/ViewResponses.aspx?mode=pro&amp;token=f4c41e9c-ec68-4cc9-a484-8ca5ddd3cce5" TargetMode="External"/><Relationship Id="rId12" Type="http://schemas.openxmlformats.org/officeDocument/2006/relationships/hyperlink" Target="https://www.capenetwork.org/ViewResponses.aspx?mode=pro&amp;token=07008e19-e0e6-4bf9-882f-5e3b7f5ac7bf" TargetMode="External"/><Relationship Id="rId2" Type="http://schemas.openxmlformats.org/officeDocument/2006/relationships/hyperlink" Target="https://www.capenetwork.org/BulkStudentEmail.aspx" TargetMode="External"/><Relationship Id="rId1" Type="http://schemas.openxmlformats.org/officeDocument/2006/relationships/slideLayout" Target="../slideLayouts/slideLayout2.xml"/><Relationship Id="rId6" Type="http://schemas.openxmlformats.org/officeDocument/2006/relationships/hyperlink" Target="https://www.capenetwork.org/ViewResponses.aspx?mode=pro&amp;token=72cb56d1-4539-4fbf-90d4-acb197458209" TargetMode="External"/><Relationship Id="rId11" Type="http://schemas.openxmlformats.org/officeDocument/2006/relationships/hyperlink" Target="https://www.capenetwork.org/ViewResponses.aspx?mode=pro&amp;token=241460e7-8afa-4770-95b2-0c19860416c6" TargetMode="External"/><Relationship Id="rId5" Type="http://schemas.openxmlformats.org/officeDocument/2006/relationships/hyperlink" Target="https://www.capenetwork.org/ViewResponses.aspx?mode=pro&amp;token=e620dd35-1e7d-4d53-bbec-e12983425d1e" TargetMode="External"/><Relationship Id="rId10" Type="http://schemas.openxmlformats.org/officeDocument/2006/relationships/hyperlink" Target="https://www.capenetwork.org/ViewResponses.aspx?mode=pro&amp;token=0ed0463b-d006-4854-a7ed-4853f5b0d1de" TargetMode="External"/><Relationship Id="rId4" Type="http://schemas.openxmlformats.org/officeDocument/2006/relationships/hyperlink" Target="https://www.capenetwork.org/ViewResponses.aspx?mode=pro&amp;token=d1104a92-666c-4a30-8762-5e48bf03de0e" TargetMode="External"/><Relationship Id="rId9" Type="http://schemas.openxmlformats.org/officeDocument/2006/relationships/hyperlink" Target="https://www.capenetwork.org/ViewResponses.aspx?mode=pro&amp;token=58cbe558-fc88-4719-b63f-04f54a6be8f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www.capenetwork.org/ListStudentByFactor.aspx?rep=involve2&amp;facnum=0&amp;tokenSetIdx=0" TargetMode="External"/><Relationship Id="rId3" Type="http://schemas.openxmlformats.org/officeDocument/2006/relationships/hyperlink" Target="https://www.capenetwork.org/ListStudentByFactor.aspx?rep=involve2&amp;facnum=23&amp;tokenSetIdx=0" TargetMode="External"/><Relationship Id="rId7" Type="http://schemas.openxmlformats.org/officeDocument/2006/relationships/hyperlink" Target="https://www.capenetwork.org/ListStudentByFactor.aspx?rep=involve2&amp;facnum=7&amp;tokenSetIdx=0" TargetMode="External"/><Relationship Id="rId2" Type="http://schemas.openxmlformats.org/officeDocument/2006/relationships/hyperlink" Target="https://www.capenetwork.org/ListStudentByFactor.aspx?rep=involve2&amp;facnum=3&amp;tokenSetIdx=0" TargetMode="External"/><Relationship Id="rId1" Type="http://schemas.openxmlformats.org/officeDocument/2006/relationships/slideLayout" Target="../slideLayouts/slideLayout2.xml"/><Relationship Id="rId6" Type="http://schemas.openxmlformats.org/officeDocument/2006/relationships/hyperlink" Target="https://www.capenetwork.org/ListStudentByFactor.aspx?rep=involve2&amp;facnum=19&amp;tokenSetIdx=0" TargetMode="External"/><Relationship Id="rId11" Type="http://schemas.openxmlformats.org/officeDocument/2006/relationships/hyperlink" Target="https://www.capenetwork.org/ListStudentByFactor.aspx?rep=involve2&amp;facnum=13&amp;tokenSetIdx=0" TargetMode="External"/><Relationship Id="rId5" Type="http://schemas.openxmlformats.org/officeDocument/2006/relationships/hyperlink" Target="https://www.capenetwork.org/ListStudentByFactor.aspx?rep=involve2&amp;facnum=24&amp;tokenSetIdx=0" TargetMode="External"/><Relationship Id="rId10" Type="http://schemas.openxmlformats.org/officeDocument/2006/relationships/hyperlink" Target="https://www.capenetwork.org/ListStudentByFactor.aspx?rep=involve2&amp;facnum=26&amp;tokenSetIdx=0" TargetMode="External"/><Relationship Id="rId4" Type="http://schemas.openxmlformats.org/officeDocument/2006/relationships/hyperlink" Target="https://www.capenetwork.org/ListStudentByFactor.aspx?rep=involve2&amp;facnum=2&amp;tokenSetIdx=0" TargetMode="External"/><Relationship Id="rId9" Type="http://schemas.openxmlformats.org/officeDocument/2006/relationships/hyperlink" Target="https://www.capenetwork.org/ListStudentByFactor.aspx?rep=involve2&amp;facnum=8&amp;tokenSetIdx=0" TargetMode="External"/></Relationships>
</file>

<file path=ppt/slides/_rels/slide41.xml.rels><?xml version="1.0" encoding="UTF-8" standalone="yes"?>
<Relationships xmlns="http://schemas.openxmlformats.org/package/2006/relationships"><Relationship Id="rId2" Type="http://schemas.openxmlformats.org/officeDocument/2006/relationships/hyperlink" Target="https://www.capenetwork.org/FilterForFactorBasedReport.aspx?rep=disengage2"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www.schoolcounselor.org/files/ratios09-10.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schoolcounselor.org/" TargetMode="Externa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www.capenetwork.org/"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www.capenetwork.org/forprofessionals.aspx"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capenetwork.org/admin.aspx"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capenetwork.org/reportingtools.aspx" TargetMode="External"/><Relationship Id="rId2" Type="http://schemas.openxmlformats.org/officeDocument/2006/relationships/hyperlink" Target="http://www.capenetwork.org/"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capenetwork.org/"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capenetwork.org/intro.pdf" TargetMode="External"/><Relationship Id="rId2" Type="http://schemas.openxmlformats.org/officeDocument/2006/relationships/hyperlink" Target="http://www.capenetwork.org/UEP%20group-level%20guidance%20data%20system.pdf" TargetMode="External"/><Relationship Id="rId1" Type="http://schemas.openxmlformats.org/officeDocument/2006/relationships/slideLayout" Target="../slideLayouts/slideLayout2.xml"/><Relationship Id="rId5" Type="http://schemas.openxmlformats.org/officeDocument/2006/relationships/hyperlink" Target="http://www.capenetwork.groupsite.com/join" TargetMode="External"/><Relationship Id="rId4" Type="http://schemas.openxmlformats.org/officeDocument/2006/relationships/hyperlink" Target="http://www.capenetwork.org/docs.htm"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The Universal Encouragement Program</a:t>
            </a:r>
            <a:endParaRPr lang="en-US" sz="3200" dirty="0"/>
          </a:p>
        </p:txBody>
      </p:sp>
      <p:sp>
        <p:nvSpPr>
          <p:cNvPr id="4" name="Title 1"/>
          <p:cNvSpPr txBox="1">
            <a:spLocks noGrp="1"/>
          </p:cNvSpPr>
          <p:nvPr>
            <p:ph type="subTitle" idx="1"/>
          </p:nvPr>
        </p:nvSpPr>
        <p:spPr bwMode="auto">
          <a:prstGeom prst="rect">
            <a:avLst/>
          </a:prstGeom>
          <a:noFill/>
          <a:ln w="9525">
            <a:noFill/>
            <a:miter lim="800000"/>
            <a:headEnd/>
            <a:tailEnd/>
          </a:ln>
        </p:spPr>
        <p:txBody>
          <a:bodyPr anchor="ctr">
            <a:normAutofit fontScale="67500" lnSpcReduction="20000"/>
          </a:bodyPr>
          <a:lstStyle/>
          <a:p>
            <a:pPr algn="l">
              <a:defRPr/>
            </a:pPr>
            <a:r>
              <a:rPr lang="en-US" sz="3200" dirty="0">
                <a:latin typeface="Lucida Sans" pitchFamily="34" charset="0"/>
              </a:rPr>
              <a:t>An online guidance assessment, reporting, communications, and evaluation system for schools and education support programs.</a:t>
            </a:r>
          </a:p>
          <a:p>
            <a:pPr algn="l">
              <a:defRPr/>
            </a:pPr>
            <a:r>
              <a:rPr lang="en-US" sz="2400" i="1" dirty="0">
                <a:effectLst>
                  <a:outerShdw blurRad="38100" dist="38100" dir="2700000" algn="tl">
                    <a:srgbClr val="FFFFFF"/>
                  </a:outerShdw>
                </a:effectLst>
                <a:latin typeface="Calibri" pitchFamily="34" charset="0"/>
                <a:ea typeface="+mj-ea"/>
                <a:cs typeface="+mj-cs"/>
              </a:rPr>
              <a:t/>
            </a:r>
            <a:br>
              <a:rPr lang="en-US" sz="2400" i="1" dirty="0">
                <a:effectLst>
                  <a:outerShdw blurRad="38100" dist="38100" dir="2700000" algn="tl">
                    <a:srgbClr val="FFFFFF"/>
                  </a:outerShdw>
                </a:effectLst>
                <a:latin typeface="Calibri" pitchFamily="34" charset="0"/>
                <a:ea typeface="+mj-ea"/>
                <a:cs typeface="+mj-cs"/>
              </a:rPr>
            </a:br>
            <a:endParaRPr lang="en-US" sz="2400" i="1" dirty="0">
              <a:effectLst>
                <a:outerShdw blurRad="38100" dist="38100" dir="2700000" algn="tl">
                  <a:srgbClr val="FFFFFF"/>
                </a:outerShdw>
              </a:effectLst>
              <a:latin typeface="Calibri" pitchFamily="34" charset="0"/>
              <a:ea typeface="+mj-ea"/>
              <a:cs typeface="+mj-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9372" y="571500"/>
            <a:ext cx="1778000" cy="1333500"/>
          </a:xfrm>
          <a:prstGeom prst="rect">
            <a:avLst/>
          </a:prstGeom>
          <a:ln w="38100">
            <a:solidFill>
              <a:schemeClr val="bg2"/>
            </a:solidFill>
          </a:ln>
        </p:spPr>
      </p:pic>
    </p:spTree>
    <p:extLst>
      <p:ext uri="{BB962C8B-B14F-4D97-AF65-F5344CB8AC3E}">
        <p14:creationId xmlns:p14="http://schemas.microsoft.com/office/powerpoint/2010/main" val="364521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600" dirty="0" smtClean="0"/>
              <a:t>Developed and distributed by Encouragement Services, Inc. (ESI)</a:t>
            </a:r>
          </a:p>
          <a:p>
            <a:pPr marL="0" indent="0">
              <a:buNone/>
            </a:pPr>
            <a:endParaRPr lang="en-US" sz="1600" dirty="0"/>
          </a:p>
          <a:p>
            <a:pPr marL="0" indent="0">
              <a:buNone/>
            </a:pPr>
            <a:r>
              <a:rPr lang="en-US" sz="1600" dirty="0" smtClean="0"/>
              <a:t>Bloomington, Indiana</a:t>
            </a:r>
          </a:p>
          <a:p>
            <a:pPr marL="0" indent="0">
              <a:buNone/>
            </a:pPr>
            <a:endParaRPr lang="en-US" sz="1600" dirty="0"/>
          </a:p>
          <a:p>
            <a:pPr marL="0" indent="0">
              <a:buNone/>
            </a:pPr>
            <a:r>
              <a:rPr lang="en-US" sz="1600" dirty="0" smtClean="0"/>
              <a:t>Scott Gillie</a:t>
            </a:r>
          </a:p>
          <a:p>
            <a:pPr marL="0" indent="0">
              <a:buNone/>
            </a:pPr>
            <a:r>
              <a:rPr lang="en-US" sz="1600" dirty="0" smtClean="0"/>
              <a:t>Executive Director</a:t>
            </a:r>
            <a:endParaRPr lang="en-US" sz="1600" dirty="0"/>
          </a:p>
        </p:txBody>
      </p:sp>
      <p:sp>
        <p:nvSpPr>
          <p:cNvPr id="3" name="Title 2"/>
          <p:cNvSpPr>
            <a:spLocks noGrp="1"/>
          </p:cNvSpPr>
          <p:nvPr>
            <p:ph type="title"/>
          </p:nvPr>
        </p:nvSpPr>
        <p:spPr/>
        <p:txBody>
          <a:bodyPr/>
          <a:lstStyle/>
          <a:p>
            <a:r>
              <a:rPr lang="en-US" dirty="0"/>
              <a:t>The Universal Encouragement Program</a:t>
            </a:r>
          </a:p>
        </p:txBody>
      </p:sp>
    </p:spTree>
    <p:extLst>
      <p:ext uri="{BB962C8B-B14F-4D97-AF65-F5344CB8AC3E}">
        <p14:creationId xmlns:p14="http://schemas.microsoft.com/office/powerpoint/2010/main" val="1208034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6781800" cy="1143000"/>
          </a:xfrm>
        </p:spPr>
        <p:txBody>
          <a:bodyPr/>
          <a:lstStyle/>
          <a:p>
            <a:pPr algn="l"/>
            <a:r>
              <a:rPr lang="en-US" dirty="0" smtClean="0"/>
              <a:t>If you accidentally leave the webinar or lose the connection…</a:t>
            </a:r>
            <a:endParaRPr lang="en-US" dirty="0"/>
          </a:p>
        </p:txBody>
      </p:sp>
      <p:sp>
        <p:nvSpPr>
          <p:cNvPr id="3" name="Content Placeholder 2"/>
          <p:cNvSpPr>
            <a:spLocks noGrp="1"/>
          </p:cNvSpPr>
          <p:nvPr>
            <p:ph idx="1"/>
          </p:nvPr>
        </p:nvSpPr>
        <p:spPr/>
        <p:txBody>
          <a:bodyPr>
            <a:normAutofit/>
          </a:bodyPr>
          <a:lstStyle/>
          <a:p>
            <a:r>
              <a:rPr lang="en-US" dirty="0" smtClean="0"/>
              <a:t>You may log in again using the hyperlink that you used to enter the first time.</a:t>
            </a:r>
          </a:p>
          <a:p>
            <a:r>
              <a:rPr lang="en-US" dirty="0" smtClean="0"/>
              <a:t>If you have problems reconnecting, </a:t>
            </a:r>
            <a:endParaRPr lang="en-US" dirty="0"/>
          </a:p>
          <a:p>
            <a:pPr marL="0" indent="0">
              <a:buNone/>
            </a:pPr>
            <a:r>
              <a:rPr lang="en-US" sz="3500" dirty="0" smtClean="0"/>
              <a:t>	</a:t>
            </a:r>
            <a:r>
              <a:rPr lang="en-US" dirty="0" smtClean="0"/>
              <a:t>Call </a:t>
            </a:r>
            <a:r>
              <a:rPr lang="en-US" dirty="0" err="1" smtClean="0"/>
              <a:t>GoToWebinar</a:t>
            </a:r>
            <a:r>
              <a:rPr lang="en-US" dirty="0" smtClean="0"/>
              <a:t>: 800 263-6317</a:t>
            </a:r>
          </a:p>
          <a:p>
            <a:pPr marL="0" indent="0">
              <a:buNone/>
            </a:pPr>
            <a:r>
              <a:rPr lang="en-US" dirty="0"/>
              <a:t>	</a:t>
            </a:r>
            <a:r>
              <a:rPr lang="en-US" dirty="0" smtClean="0"/>
              <a:t>Text Scott: 812 360-4744</a:t>
            </a:r>
            <a:endParaRPr lang="en-US" dirty="0"/>
          </a:p>
        </p:txBody>
      </p:sp>
    </p:spTree>
    <p:extLst>
      <p:ext uri="{BB962C8B-B14F-4D97-AF65-F5344CB8AC3E}">
        <p14:creationId xmlns:p14="http://schemas.microsoft.com/office/powerpoint/2010/main" val="3286047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t>Introduction to the Universal Encouragement Program</a:t>
            </a:r>
            <a:r>
              <a:rPr lang="en-US" dirty="0" smtClean="0"/>
              <a:t/>
            </a:r>
            <a:br>
              <a:rPr lang="en-US" dirty="0" smtClean="0"/>
            </a:br>
            <a:endParaRPr lang="en-US" dirty="0"/>
          </a:p>
        </p:txBody>
      </p:sp>
      <p:sp>
        <p:nvSpPr>
          <p:cNvPr id="3" name="Subtitle 2"/>
          <p:cNvSpPr>
            <a:spLocks noGrp="1"/>
          </p:cNvSpPr>
          <p:nvPr>
            <p:ph idx="1"/>
          </p:nvPr>
        </p:nvSpPr>
        <p:spPr>
          <a:xfrm>
            <a:off x="457200" y="1935480"/>
            <a:ext cx="4267200" cy="4389120"/>
          </a:xfrm>
        </p:spPr>
        <p:txBody>
          <a:bodyPr>
            <a:normAutofit/>
          </a:bodyPr>
          <a:lstStyle/>
          <a:p>
            <a:pPr indent="0">
              <a:buNone/>
            </a:pPr>
            <a:r>
              <a:rPr lang="en-US" dirty="0" smtClean="0">
                <a:effectLst>
                  <a:outerShdw blurRad="38100" dist="38100" dir="2700000" algn="tl">
                    <a:srgbClr val="000000">
                      <a:alpha val="43137"/>
                    </a:srgbClr>
                  </a:outerShdw>
                </a:effectLst>
              </a:rPr>
              <a:t>Using the control panel</a:t>
            </a:r>
          </a:p>
          <a:p>
            <a:pPr indent="0">
              <a:buNone/>
            </a:pPr>
            <a:r>
              <a:rPr lang="en-US" sz="1400" dirty="0" smtClean="0"/>
              <a:t>Clicking on the arrow in the orange box closes your control panel (click again to re-open)</a:t>
            </a:r>
            <a:endParaRPr lang="en-US" sz="1400" dirty="0"/>
          </a:p>
          <a:p>
            <a:pPr indent="0">
              <a:buNone/>
            </a:pPr>
            <a:endParaRPr lang="en-US" sz="1400" dirty="0" smtClean="0"/>
          </a:p>
          <a:p>
            <a:pPr indent="0">
              <a:buNone/>
            </a:pPr>
            <a:r>
              <a:rPr lang="en-US" sz="1400" dirty="0" smtClean="0"/>
              <a:t>All attendees are muted during the presentation. Click on the </a:t>
            </a:r>
            <a:r>
              <a:rPr lang="en-US" sz="1400" b="1" dirty="0" smtClean="0">
                <a:solidFill>
                  <a:srgbClr val="C00000"/>
                </a:solidFill>
              </a:rPr>
              <a:t>raise hand icon </a:t>
            </a:r>
            <a:r>
              <a:rPr lang="en-US" sz="1400" dirty="0" smtClean="0"/>
              <a:t>to ask to be un-muted. (Click on the </a:t>
            </a:r>
            <a:r>
              <a:rPr lang="en-US" sz="1400" b="1" dirty="0" smtClean="0">
                <a:solidFill>
                  <a:srgbClr val="006600"/>
                </a:solidFill>
              </a:rPr>
              <a:t>microphone icon </a:t>
            </a:r>
            <a:r>
              <a:rPr lang="en-US" sz="1400" dirty="0" smtClean="0"/>
              <a:t>to re-mute yourself.)</a:t>
            </a:r>
          </a:p>
          <a:p>
            <a:pPr indent="0">
              <a:buNone/>
            </a:pPr>
            <a:endParaRPr lang="en-US" sz="1400" dirty="0"/>
          </a:p>
          <a:p>
            <a:pPr indent="0">
              <a:buNone/>
            </a:pPr>
            <a:r>
              <a:rPr lang="en-US" dirty="0">
                <a:effectLst>
                  <a:outerShdw blurRad="38100" dist="38100" dir="2700000" algn="tl">
                    <a:srgbClr val="000000">
                      <a:alpha val="43137"/>
                    </a:srgbClr>
                  </a:outerShdw>
                </a:effectLst>
              </a:rPr>
              <a:t>We want you to interact! </a:t>
            </a:r>
            <a:endParaRPr lang="en-US" sz="1400" dirty="0" smtClean="0"/>
          </a:p>
          <a:p>
            <a:pPr indent="0">
              <a:buNone/>
            </a:pPr>
            <a:r>
              <a:rPr lang="en-US" sz="1400" dirty="0" smtClean="0"/>
              <a:t>Text your </a:t>
            </a:r>
            <a:r>
              <a:rPr lang="en-US" sz="1400" b="1" dirty="0" smtClean="0"/>
              <a:t>question or comment </a:t>
            </a:r>
            <a:r>
              <a:rPr lang="en-US" sz="1400" dirty="0" smtClean="0"/>
              <a:t>to the presenter.</a:t>
            </a:r>
          </a:p>
          <a:p>
            <a:pPr indent="0">
              <a:buNone/>
            </a:pPr>
            <a:endParaRPr lang="en-US" sz="1400" dirty="0"/>
          </a:p>
          <a:p>
            <a:pPr indent="0">
              <a:buNone/>
            </a:pPr>
            <a:r>
              <a:rPr lang="en-US" sz="1400" dirty="0" smtClean="0"/>
              <a:t>Please ask your question or make your comment any time during the webinar</a:t>
            </a:r>
            <a:endParaRPr lang="en-US" sz="1400" dirty="0"/>
          </a:p>
        </p:txBody>
      </p:sp>
      <p:pic>
        <p:nvPicPr>
          <p:cNvPr id="4" name="Picture 3" descr="Gotowebinar Questions.PNG"/>
          <p:cNvPicPr>
            <a:picLocks noChangeAspect="1"/>
          </p:cNvPicPr>
          <p:nvPr/>
        </p:nvPicPr>
        <p:blipFill>
          <a:blip r:embed="rId2" cstate="print"/>
          <a:stretch>
            <a:fillRect/>
          </a:stretch>
        </p:blipFill>
        <p:spPr>
          <a:xfrm>
            <a:off x="5016840" y="2133100"/>
            <a:ext cx="3746160" cy="4648700"/>
          </a:xfrm>
          <a:prstGeom prst="rect">
            <a:avLst/>
          </a:prstGeom>
        </p:spPr>
      </p:pic>
      <p:cxnSp>
        <p:nvCxnSpPr>
          <p:cNvPr id="6" name="Straight Arrow Connector 5"/>
          <p:cNvCxnSpPr/>
          <p:nvPr/>
        </p:nvCxnSpPr>
        <p:spPr>
          <a:xfrm>
            <a:off x="4343400" y="5105400"/>
            <a:ext cx="838200" cy="2286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419600" y="2811092"/>
            <a:ext cx="548152" cy="258679"/>
          </a:xfrm>
          <a:prstGeom prst="straightConnector1">
            <a:avLst/>
          </a:prstGeom>
          <a:ln w="63500">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495800" y="3771900"/>
            <a:ext cx="533400" cy="114300"/>
          </a:xfrm>
          <a:prstGeom prst="straightConnector1">
            <a:avLst/>
          </a:prstGeom>
          <a:ln w="635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193972" y="6052457"/>
            <a:ext cx="1905000" cy="381000"/>
          </a:xfrm>
          <a:prstGeom prst="rect">
            <a:avLst/>
          </a:prstGeom>
          <a:solidFill>
            <a:schemeClr val="bg1"/>
          </a:solidFill>
        </p:spPr>
        <p:txBody>
          <a:bodyPr wrap="square" rtlCol="0">
            <a:spAutoFit/>
          </a:bodyPr>
          <a:lstStyle/>
          <a:p>
            <a:endParaRPr lang="en-US" dirty="0"/>
          </a:p>
        </p:txBody>
      </p:sp>
      <p:cxnSp>
        <p:nvCxnSpPr>
          <p:cNvPr id="10" name="Straight Arrow Connector 9"/>
          <p:cNvCxnSpPr/>
          <p:nvPr/>
        </p:nvCxnSpPr>
        <p:spPr>
          <a:xfrm flipV="1">
            <a:off x="4457700" y="3200400"/>
            <a:ext cx="495300" cy="334880"/>
          </a:xfrm>
          <a:prstGeom prst="straightConnector1">
            <a:avLst/>
          </a:prstGeom>
          <a:ln w="63500">
            <a:solidFill>
              <a:srgbClr val="0099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3742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Online assessment system for supporting student achievement and attainment</a:t>
            </a:r>
            <a:br>
              <a:rPr lang="en-US" dirty="0" smtClean="0"/>
            </a:br>
            <a:endParaRPr lang="en-US" dirty="0" smtClean="0"/>
          </a:p>
          <a:p>
            <a:r>
              <a:rPr lang="en-US" dirty="0" smtClean="0"/>
              <a:t>Data for better understanding student needs, interests, and experiences</a:t>
            </a:r>
            <a:br>
              <a:rPr lang="en-US" dirty="0" smtClean="0"/>
            </a:br>
            <a:endParaRPr lang="en-US" dirty="0" smtClean="0"/>
          </a:p>
          <a:p>
            <a:r>
              <a:rPr lang="en-US" dirty="0" smtClean="0"/>
              <a:t>Data to make a difference in students’ lives</a:t>
            </a:r>
            <a:endParaRPr lang="en-US" dirty="0"/>
          </a:p>
        </p:txBody>
      </p:sp>
      <p:sp>
        <p:nvSpPr>
          <p:cNvPr id="3" name="Title 2"/>
          <p:cNvSpPr>
            <a:spLocks noGrp="1"/>
          </p:cNvSpPr>
          <p:nvPr>
            <p:ph type="title"/>
          </p:nvPr>
        </p:nvSpPr>
        <p:spPr/>
        <p:txBody>
          <a:bodyPr/>
          <a:lstStyle/>
          <a:p>
            <a:r>
              <a:rPr lang="en-US" dirty="0" smtClean="0"/>
              <a:t>Introduction to the Universal Encouragement Program</a:t>
            </a:r>
            <a:endParaRPr lang="en-US" dirty="0"/>
          </a:p>
        </p:txBody>
      </p:sp>
    </p:spTree>
    <p:extLst>
      <p:ext uri="{BB962C8B-B14F-4D97-AF65-F5344CB8AC3E}">
        <p14:creationId xmlns:p14="http://schemas.microsoft.com/office/powerpoint/2010/main" val="3478961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7027" y="3124200"/>
            <a:ext cx="7467600" cy="1938992"/>
          </a:xfrm>
          <a:prstGeom prst="rect">
            <a:avLst/>
          </a:prstGeom>
          <a:noFill/>
        </p:spPr>
        <p:txBody>
          <a:bodyPr wrap="square" rtlCol="0">
            <a:spAutoFit/>
          </a:bodyPr>
          <a:lstStyle/>
          <a:p>
            <a:r>
              <a:rPr lang="en-US" sz="2000" b="1" i="1" dirty="0" smtClean="0"/>
              <a:t>Slideshow online: </a:t>
            </a:r>
            <a:r>
              <a:rPr lang="en-US" sz="2000" b="1" i="1" dirty="0" smtClean="0">
                <a:hlinkClick r:id="rId2"/>
              </a:rPr>
              <a:t>www.capenetwork.org/uep.pdf</a:t>
            </a:r>
            <a:endParaRPr lang="en-US" sz="2000" b="1" i="1" dirty="0" smtClean="0"/>
          </a:p>
          <a:p>
            <a:r>
              <a:rPr lang="en-US" sz="2000" b="1" i="1" dirty="0"/>
              <a:t>Access to slides, documents, and hyperlinks</a:t>
            </a:r>
          </a:p>
          <a:p>
            <a:endParaRPr lang="en-US" sz="2000" b="1" i="1" dirty="0" smtClean="0"/>
          </a:p>
          <a:p>
            <a:r>
              <a:rPr lang="en-US" sz="2000" b="1" i="1" dirty="0" smtClean="0"/>
              <a:t>Sample reports, presentations, documentation, and assessment previews: </a:t>
            </a:r>
            <a:r>
              <a:rPr lang="en-US" sz="2000" b="1" i="1" dirty="0" smtClean="0">
                <a:hlinkClick r:id="rId3"/>
              </a:rPr>
              <a:t>www.capenetwork.org/docs.htm</a:t>
            </a:r>
            <a:endParaRPr lang="en-US" sz="2000" b="1" i="1" dirty="0" smtClean="0"/>
          </a:p>
          <a:p>
            <a:endParaRPr lang="en-US" sz="2000" b="1" i="1" dirty="0"/>
          </a:p>
        </p:txBody>
      </p:sp>
      <p:sp>
        <p:nvSpPr>
          <p:cNvPr id="6" name="Title 2"/>
          <p:cNvSpPr>
            <a:spLocks noGrp="1"/>
          </p:cNvSpPr>
          <p:nvPr>
            <p:ph type="title"/>
          </p:nvPr>
        </p:nvSpPr>
        <p:spPr/>
        <p:txBody>
          <a:bodyPr/>
          <a:lstStyle/>
          <a:p>
            <a:r>
              <a:rPr lang="en-US" dirty="0" smtClean="0"/>
              <a:t>Introduction to the Universal Encouragement Program</a:t>
            </a:r>
            <a:endParaRPr lang="en-US" dirty="0"/>
          </a:p>
        </p:txBody>
      </p:sp>
    </p:spTree>
    <p:extLst>
      <p:ext uri="{BB962C8B-B14F-4D97-AF65-F5344CB8AC3E}">
        <p14:creationId xmlns:p14="http://schemas.microsoft.com/office/powerpoint/2010/main" val="4281140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smtClean="0"/>
              <a:t>Today’s Agenda</a:t>
            </a:r>
          </a:p>
        </p:txBody>
      </p:sp>
      <p:sp>
        <p:nvSpPr>
          <p:cNvPr id="4" name="Rectangle 3"/>
          <p:cNvSpPr/>
          <p:nvPr/>
        </p:nvSpPr>
        <p:spPr>
          <a:xfrm>
            <a:off x="1295400" y="2133600"/>
            <a:ext cx="7543800" cy="4801314"/>
          </a:xfrm>
          <a:prstGeom prst="rect">
            <a:avLst/>
          </a:prstGeom>
        </p:spPr>
        <p:txBody>
          <a:bodyPr>
            <a:spAutoFit/>
          </a:bodyPr>
          <a:lstStyle/>
          <a:p>
            <a:pPr marL="342900" indent="-342900">
              <a:buFont typeface="+mj-lt"/>
              <a:buAutoNum type="arabicPeriod"/>
              <a:defRPr/>
            </a:pPr>
            <a:r>
              <a:rPr lang="en-US" dirty="0" smtClean="0">
                <a:hlinkClick r:id="rId3" action="ppaction://hlinksldjump"/>
              </a:rPr>
              <a:t>Why we are doing this…</a:t>
            </a:r>
            <a:r>
              <a:rPr lang="en-US" dirty="0" smtClean="0">
                <a:hlinkClick r:id="rId4"/>
              </a:rPr>
              <a:t/>
            </a:r>
            <a:br>
              <a:rPr lang="en-US" dirty="0" smtClean="0">
                <a:hlinkClick r:id="rId4"/>
              </a:rPr>
            </a:br>
            <a:endParaRPr lang="en-US" dirty="0" smtClean="0">
              <a:hlinkClick r:id="rId4"/>
            </a:endParaRPr>
          </a:p>
          <a:p>
            <a:pPr marL="342900" indent="-342900">
              <a:buFont typeface="+mj-lt"/>
              <a:buAutoNum type="arabicPeriod"/>
              <a:defRPr/>
            </a:pPr>
            <a:r>
              <a:rPr lang="en-US" dirty="0" smtClean="0">
                <a:hlinkClick r:id="rId4"/>
              </a:rPr>
              <a:t>Introduction </a:t>
            </a:r>
            <a:r>
              <a:rPr lang="en-US" dirty="0">
                <a:hlinkClick r:id="rId4"/>
              </a:rPr>
              <a:t>to the Universal Encouragement Program</a:t>
            </a:r>
            <a:r>
              <a:rPr lang="en-US" dirty="0"/>
              <a:t/>
            </a:r>
            <a:br>
              <a:rPr lang="en-US" dirty="0"/>
            </a:br>
            <a:endParaRPr lang="en-US" dirty="0"/>
          </a:p>
          <a:p>
            <a:pPr marL="342900" indent="-342900">
              <a:buFont typeface="+mj-lt"/>
              <a:buAutoNum type="arabicPeriod"/>
              <a:defRPr/>
            </a:pPr>
            <a:r>
              <a:rPr lang="en-US" dirty="0" smtClean="0">
                <a:hlinkClick r:id="rId5"/>
              </a:rPr>
              <a:t>Individual </a:t>
            </a:r>
            <a:r>
              <a:rPr lang="en-US" dirty="0">
                <a:hlinkClick r:id="rId5"/>
              </a:rPr>
              <a:t>Student Report</a:t>
            </a:r>
            <a:r>
              <a:rPr lang="en-US" dirty="0"/>
              <a:t/>
            </a:r>
            <a:br>
              <a:rPr lang="en-US" dirty="0"/>
            </a:br>
            <a:endParaRPr lang="en-US" dirty="0"/>
          </a:p>
          <a:p>
            <a:pPr marL="342900" indent="-342900">
              <a:buFont typeface="+mj-lt"/>
              <a:buAutoNum type="arabicPeriod"/>
              <a:defRPr/>
            </a:pPr>
            <a:r>
              <a:rPr lang="en-US" dirty="0">
                <a:hlinkClick r:id="rId6"/>
              </a:rPr>
              <a:t>Student Factor Summary Report</a:t>
            </a:r>
            <a:r>
              <a:rPr lang="en-US" dirty="0"/>
              <a:t/>
            </a:r>
            <a:br>
              <a:rPr lang="en-US" dirty="0"/>
            </a:br>
            <a:endParaRPr lang="en-US" dirty="0"/>
          </a:p>
          <a:p>
            <a:pPr marL="342900" indent="-342900">
              <a:buFont typeface="+mj-lt"/>
              <a:buAutoNum type="arabicPeriod"/>
              <a:defRPr/>
            </a:pPr>
            <a:r>
              <a:rPr lang="en-US" dirty="0">
                <a:hlinkClick r:id="rId7"/>
              </a:rPr>
              <a:t>Student Involvement Preferences Report Grade 9</a:t>
            </a:r>
            <a:endParaRPr lang="en-US" dirty="0"/>
          </a:p>
          <a:p>
            <a:pPr marL="342900" indent="-342900">
              <a:buFont typeface="+mj-lt"/>
              <a:buAutoNum type="arabicPeriod"/>
              <a:defRPr/>
            </a:pPr>
            <a:endParaRPr lang="en-US" dirty="0">
              <a:hlinkClick r:id="rId8"/>
            </a:endParaRPr>
          </a:p>
          <a:p>
            <a:pPr marL="342900" indent="-342900">
              <a:buFont typeface="+mj-lt"/>
              <a:buAutoNum type="arabicPeriod"/>
              <a:defRPr/>
            </a:pPr>
            <a:r>
              <a:rPr lang="en-US" dirty="0">
                <a:hlinkClick r:id="rId9"/>
              </a:rPr>
              <a:t>School Engagement Concerns Report Grade </a:t>
            </a:r>
            <a:r>
              <a:rPr lang="en-US" dirty="0" smtClean="0">
                <a:hlinkClick r:id="rId9"/>
              </a:rPr>
              <a:t>9</a:t>
            </a:r>
            <a:r>
              <a:rPr lang="en-US" dirty="0" smtClean="0"/>
              <a:t/>
            </a:r>
            <a:br>
              <a:rPr lang="en-US" dirty="0" smtClean="0"/>
            </a:br>
            <a:endParaRPr lang="en-US" dirty="0" smtClean="0"/>
          </a:p>
          <a:p>
            <a:pPr marL="342900" indent="-342900">
              <a:buFont typeface="+mj-lt"/>
              <a:buAutoNum type="arabicPeriod"/>
              <a:defRPr/>
            </a:pPr>
            <a:r>
              <a:rPr lang="en-US" dirty="0" smtClean="0">
                <a:hlinkClick r:id="rId10" action="ppaction://hlinkfile"/>
              </a:rPr>
              <a:t>College Readiness </a:t>
            </a:r>
            <a:r>
              <a:rPr lang="en-US" dirty="0" smtClean="0">
                <a:hlinkClick r:id="rId11"/>
              </a:rPr>
              <a:t>Concerns </a:t>
            </a:r>
            <a:r>
              <a:rPr lang="en-US" dirty="0" smtClean="0">
                <a:hlinkClick r:id="rId10" action="ppaction://hlinkfile"/>
              </a:rPr>
              <a:t>Change Report</a:t>
            </a:r>
            <a:r>
              <a:rPr lang="en-US" dirty="0" smtClean="0"/>
              <a:t/>
            </a:r>
            <a:br>
              <a:rPr lang="en-US" dirty="0" smtClean="0"/>
            </a:br>
            <a:endParaRPr lang="en-US" dirty="0" smtClean="0">
              <a:hlinkClick r:id="rId12"/>
            </a:endParaRPr>
          </a:p>
          <a:p>
            <a:pPr marL="342900" indent="-342900">
              <a:buFont typeface="+mj-lt"/>
              <a:buAutoNum type="arabicPeriod"/>
              <a:defRPr/>
            </a:pPr>
            <a:r>
              <a:rPr lang="en-US" dirty="0" smtClean="0">
                <a:hlinkClick r:id="rId12"/>
              </a:rPr>
              <a:t>Key Benchmarks Change Report</a:t>
            </a:r>
            <a:endParaRPr lang="en-US" dirty="0"/>
          </a:p>
          <a:p>
            <a:pPr marL="342900" indent="-342900">
              <a:buFont typeface="+mj-lt"/>
              <a:buAutoNum type="arabicPeriod"/>
              <a:defRPr/>
            </a:pPr>
            <a:endParaRPr lang="en-US" dirty="0"/>
          </a:p>
          <a:p>
            <a:pPr>
              <a:defRPr/>
            </a:pPr>
            <a:endParaRPr lang="en-US" dirty="0"/>
          </a:p>
        </p:txBody>
      </p:sp>
    </p:spTree>
    <p:extLst>
      <p:ext uri="{BB962C8B-B14F-4D97-AF65-F5344CB8AC3E}">
        <p14:creationId xmlns:p14="http://schemas.microsoft.com/office/powerpoint/2010/main" val="3823537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Fewer counselors for more students</a:t>
            </a:r>
            <a:br>
              <a:rPr lang="en-US" dirty="0" smtClean="0"/>
            </a:br>
            <a:endParaRPr lang="en-US" dirty="0" smtClean="0"/>
          </a:p>
          <a:p>
            <a:r>
              <a:rPr lang="en-US" dirty="0" smtClean="0"/>
              <a:t>Diminished resources for supportive services</a:t>
            </a:r>
            <a:br>
              <a:rPr lang="en-US" dirty="0" smtClean="0"/>
            </a:br>
            <a:endParaRPr lang="en-US" dirty="0" smtClean="0"/>
          </a:p>
          <a:p>
            <a:r>
              <a:rPr lang="en-US" dirty="0" smtClean="0"/>
              <a:t>Increasing proportions of minority, immigrant, and low-income students in our schools</a:t>
            </a:r>
            <a:br>
              <a:rPr lang="en-US" dirty="0" smtClean="0"/>
            </a:br>
            <a:endParaRPr lang="en-US" dirty="0" smtClean="0"/>
          </a:p>
          <a:p>
            <a:r>
              <a:rPr lang="en-US" dirty="0" smtClean="0"/>
              <a:t>Academic accountability pressures that limit group access </a:t>
            </a:r>
            <a:endParaRPr lang="en-US" dirty="0"/>
          </a:p>
        </p:txBody>
      </p:sp>
      <p:sp>
        <p:nvSpPr>
          <p:cNvPr id="3" name="Title 2"/>
          <p:cNvSpPr>
            <a:spLocks noGrp="1"/>
          </p:cNvSpPr>
          <p:nvPr>
            <p:ph type="title"/>
          </p:nvPr>
        </p:nvSpPr>
        <p:spPr/>
        <p:txBody>
          <a:bodyPr>
            <a:normAutofit fontScale="90000"/>
          </a:bodyPr>
          <a:lstStyle/>
          <a:p>
            <a:pPr algn="l"/>
            <a:r>
              <a:rPr lang="en-US" dirty="0" smtClean="0"/>
              <a:t>How can we intelligently guide young people toward college and careers in the current environment?</a:t>
            </a:r>
            <a:endParaRPr lang="en-US" dirty="0"/>
          </a:p>
        </p:txBody>
      </p:sp>
    </p:spTree>
    <p:extLst>
      <p:ext uri="{BB962C8B-B14F-4D97-AF65-F5344CB8AC3E}">
        <p14:creationId xmlns:p14="http://schemas.microsoft.com/office/powerpoint/2010/main" val="341770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Gather </a:t>
            </a:r>
            <a:r>
              <a:rPr lang="en-US" b="1" dirty="0" smtClean="0"/>
              <a:t>data</a:t>
            </a:r>
            <a:r>
              <a:rPr lang="en-US" dirty="0" smtClean="0"/>
              <a:t> specifically for guidance, counseling, and student support</a:t>
            </a:r>
            <a:br>
              <a:rPr lang="en-US" dirty="0" smtClean="0"/>
            </a:br>
            <a:endParaRPr lang="en-US" dirty="0" smtClean="0"/>
          </a:p>
          <a:p>
            <a:r>
              <a:rPr lang="en-US" dirty="0" smtClean="0"/>
              <a:t>Analyze and share that </a:t>
            </a:r>
            <a:r>
              <a:rPr lang="en-US" b="1" dirty="0" smtClean="0"/>
              <a:t>data</a:t>
            </a:r>
            <a:r>
              <a:rPr lang="en-US" dirty="0" smtClean="0"/>
              <a:t/>
            </a:r>
            <a:br>
              <a:rPr lang="en-US" dirty="0" smtClean="0"/>
            </a:br>
            <a:endParaRPr lang="en-US" dirty="0" smtClean="0"/>
          </a:p>
          <a:p>
            <a:r>
              <a:rPr lang="en-US" dirty="0" smtClean="0"/>
              <a:t>Use </a:t>
            </a:r>
            <a:r>
              <a:rPr lang="en-US" b="1" dirty="0" smtClean="0"/>
              <a:t>data</a:t>
            </a:r>
            <a:r>
              <a:rPr lang="en-US" dirty="0" smtClean="0"/>
              <a:t> to place guidance resources where most needed</a:t>
            </a:r>
            <a:br>
              <a:rPr lang="en-US" dirty="0" smtClean="0"/>
            </a:br>
            <a:endParaRPr lang="en-US" dirty="0" smtClean="0"/>
          </a:p>
          <a:p>
            <a:r>
              <a:rPr lang="en-US" dirty="0" smtClean="0"/>
              <a:t>Use </a:t>
            </a:r>
            <a:r>
              <a:rPr lang="en-US" b="1" dirty="0" smtClean="0"/>
              <a:t>data</a:t>
            </a:r>
            <a:r>
              <a:rPr lang="en-US" dirty="0" smtClean="0"/>
              <a:t> to effect change</a:t>
            </a:r>
          </a:p>
          <a:p>
            <a:pPr lvl="1"/>
            <a:r>
              <a:rPr lang="en-US" dirty="0" smtClean="0"/>
              <a:t>Advocacy</a:t>
            </a:r>
          </a:p>
          <a:p>
            <a:pPr lvl="1"/>
            <a:r>
              <a:rPr lang="en-US" dirty="0" smtClean="0"/>
              <a:t>Service alignment with identified needs and interests</a:t>
            </a:r>
          </a:p>
          <a:p>
            <a:pPr lvl="1"/>
            <a:r>
              <a:rPr lang="en-US" dirty="0" smtClean="0"/>
              <a:t>Intensive services for those with most urgent needs</a:t>
            </a:r>
            <a:br>
              <a:rPr lang="en-US" dirty="0" smtClean="0"/>
            </a:br>
            <a:endParaRPr lang="en-US" dirty="0" smtClean="0"/>
          </a:p>
        </p:txBody>
      </p:sp>
      <p:sp>
        <p:nvSpPr>
          <p:cNvPr id="3" name="Title 2"/>
          <p:cNvSpPr>
            <a:spLocks noGrp="1"/>
          </p:cNvSpPr>
          <p:nvPr>
            <p:ph type="title"/>
          </p:nvPr>
        </p:nvSpPr>
        <p:spPr/>
        <p:txBody>
          <a:bodyPr>
            <a:normAutofit fontScale="90000"/>
          </a:bodyPr>
          <a:lstStyle/>
          <a:p>
            <a:pPr algn="l"/>
            <a:r>
              <a:rPr lang="en-US" dirty="0" smtClean="0"/>
              <a:t>How can we intelligently guide young people toward college and careers in the current environment?</a:t>
            </a:r>
            <a:endParaRPr lang="en-US" dirty="0"/>
          </a:p>
        </p:txBody>
      </p:sp>
    </p:spTree>
    <p:extLst>
      <p:ext uri="{BB962C8B-B14F-4D97-AF65-F5344CB8AC3E}">
        <p14:creationId xmlns:p14="http://schemas.microsoft.com/office/powerpoint/2010/main" val="260498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Work one-to-many</a:t>
            </a:r>
            <a:br>
              <a:rPr lang="en-US" dirty="0" smtClean="0"/>
            </a:br>
            <a:endParaRPr lang="en-US" dirty="0" smtClean="0"/>
          </a:p>
          <a:p>
            <a:r>
              <a:rPr lang="en-US" dirty="0" smtClean="0"/>
              <a:t>Work collaboratively </a:t>
            </a:r>
            <a:br>
              <a:rPr lang="en-US" dirty="0" smtClean="0"/>
            </a:br>
            <a:endParaRPr lang="en-US" dirty="0" smtClean="0"/>
          </a:p>
          <a:p>
            <a:r>
              <a:rPr lang="en-US" dirty="0" smtClean="0"/>
              <a:t>Study the results of our work</a:t>
            </a:r>
            <a:endParaRPr lang="en-US" dirty="0"/>
          </a:p>
        </p:txBody>
      </p:sp>
      <p:sp>
        <p:nvSpPr>
          <p:cNvPr id="3" name="Title 2"/>
          <p:cNvSpPr>
            <a:spLocks noGrp="1"/>
          </p:cNvSpPr>
          <p:nvPr>
            <p:ph type="title"/>
          </p:nvPr>
        </p:nvSpPr>
        <p:spPr/>
        <p:txBody>
          <a:bodyPr>
            <a:normAutofit fontScale="90000"/>
          </a:bodyPr>
          <a:lstStyle/>
          <a:p>
            <a:pPr algn="l"/>
            <a:r>
              <a:rPr lang="en-US" dirty="0" smtClean="0"/>
              <a:t>How can we intelligently guide young people toward college and careers in the current environment?</a:t>
            </a:r>
            <a:endParaRPr lang="en-US" dirty="0"/>
          </a:p>
        </p:txBody>
      </p:sp>
    </p:spTree>
    <p:extLst>
      <p:ext uri="{BB962C8B-B14F-4D97-AF65-F5344CB8AC3E}">
        <p14:creationId xmlns:p14="http://schemas.microsoft.com/office/powerpoint/2010/main" val="417914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Gathers hundreds of guidance data elements</a:t>
            </a:r>
            <a:br>
              <a:rPr lang="en-US" dirty="0" smtClean="0"/>
            </a:br>
            <a:endParaRPr lang="en-US" dirty="0" smtClean="0"/>
          </a:p>
          <a:p>
            <a:r>
              <a:rPr lang="en-US" dirty="0" smtClean="0"/>
              <a:t>Summarizes, reports, and compares data </a:t>
            </a:r>
            <a:br>
              <a:rPr lang="en-US" dirty="0" smtClean="0"/>
            </a:br>
            <a:endParaRPr lang="en-US" dirty="0" smtClean="0"/>
          </a:p>
          <a:p>
            <a:r>
              <a:rPr lang="en-US" dirty="0" smtClean="0"/>
              <a:t>Identifies where guidance resources are most needed</a:t>
            </a:r>
            <a:br>
              <a:rPr lang="en-US" dirty="0" smtClean="0"/>
            </a:br>
            <a:endParaRPr lang="en-US" dirty="0" smtClean="0"/>
          </a:p>
          <a:p>
            <a:r>
              <a:rPr lang="en-US" dirty="0" smtClean="0"/>
              <a:t>Documents change and changes needed</a:t>
            </a:r>
            <a:br>
              <a:rPr lang="en-US" dirty="0" smtClean="0"/>
            </a:br>
            <a:endParaRPr lang="en-US" dirty="0" smtClean="0"/>
          </a:p>
          <a:p>
            <a:r>
              <a:rPr lang="en-US" dirty="0" smtClean="0"/>
              <a:t>Enables one-to-many with guidance messaging and group membership identification</a:t>
            </a:r>
          </a:p>
        </p:txBody>
      </p:sp>
      <p:sp>
        <p:nvSpPr>
          <p:cNvPr id="5" name="Title 1"/>
          <p:cNvSpPr>
            <a:spLocks noGrp="1"/>
          </p:cNvSpPr>
          <p:nvPr>
            <p:ph type="title"/>
          </p:nvPr>
        </p:nvSpPr>
        <p:spPr>
          <a:xfrm>
            <a:off x="457200" y="631490"/>
            <a:ext cx="8229600" cy="1252728"/>
          </a:xfrm>
        </p:spPr>
        <p:txBody>
          <a:bodyPr>
            <a:normAutofit/>
          </a:bodyPr>
          <a:lstStyle/>
          <a:p>
            <a:pPr>
              <a:defRPr/>
            </a:pPr>
            <a:r>
              <a:rPr lang="en-US" dirty="0" smtClean="0"/>
              <a:t>The Universal Encouragement Program </a:t>
            </a:r>
            <a:r>
              <a:rPr lang="en-US" dirty="0" smtClean="0">
                <a:effectLst>
                  <a:outerShdw blurRad="38100" dist="38100" dir="2700000" algn="tl">
                    <a:srgbClr val="FFFFFF"/>
                  </a:outerShdw>
                </a:effectLst>
              </a:rPr>
              <a:t/>
            </a:r>
            <a:br>
              <a:rPr lang="en-US" dirty="0" smtClean="0">
                <a:effectLst>
                  <a:outerShdw blurRad="38100" dist="38100" dir="2700000" algn="tl">
                    <a:srgbClr val="FFFFFF"/>
                  </a:outerShdw>
                </a:effectLst>
              </a:rPr>
            </a:br>
            <a:r>
              <a:rPr lang="en-US" i="1" dirty="0" smtClean="0">
                <a:solidFill>
                  <a:schemeClr val="bg1"/>
                </a:solidFill>
              </a:rPr>
              <a:t>UEP – What does it do?</a:t>
            </a:r>
            <a:endParaRPr lang="en-US" dirty="0">
              <a:solidFill>
                <a:schemeClr val="bg1"/>
              </a:solidFill>
            </a:endParaRPr>
          </a:p>
        </p:txBody>
      </p:sp>
    </p:spTree>
    <p:extLst>
      <p:ext uri="{BB962C8B-B14F-4D97-AF65-F5344CB8AC3E}">
        <p14:creationId xmlns:p14="http://schemas.microsoft.com/office/powerpoint/2010/main" val="244446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a:defRPr/>
            </a:pPr>
            <a:r>
              <a:rPr lang="en-US" sz="3600" dirty="0" smtClean="0"/>
              <a:t>The Universal Encouragement Program </a:t>
            </a:r>
            <a:r>
              <a:rPr lang="en-US" sz="3600" dirty="0" smtClean="0">
                <a:effectLst>
                  <a:outerShdw blurRad="38100" dist="38100" dir="2700000" algn="tl">
                    <a:srgbClr val="FFFFFF"/>
                  </a:outerShdw>
                </a:effectLst>
              </a:rPr>
              <a:t/>
            </a:r>
            <a:br>
              <a:rPr lang="en-US" sz="3600" dirty="0" smtClean="0">
                <a:effectLst>
                  <a:outerShdw blurRad="38100" dist="38100" dir="2700000" algn="tl">
                    <a:srgbClr val="FFFFFF"/>
                  </a:outerShdw>
                </a:effectLst>
              </a:rPr>
            </a:br>
            <a:r>
              <a:rPr lang="en-US" sz="3600" i="1" dirty="0" smtClean="0">
                <a:solidFill>
                  <a:schemeClr val="bg1"/>
                </a:solidFill>
              </a:rPr>
              <a:t>UEP – What is assessed?</a:t>
            </a:r>
            <a:endParaRPr lang="en-US" dirty="0">
              <a:solidFill>
                <a:schemeClr val="bg1"/>
              </a:solidFill>
            </a:endParaRPr>
          </a:p>
        </p:txBody>
      </p:sp>
      <p:sp>
        <p:nvSpPr>
          <p:cNvPr id="21506" name="Content Placeholder 2"/>
          <p:cNvSpPr>
            <a:spLocks noGrp="1"/>
          </p:cNvSpPr>
          <p:nvPr>
            <p:ph idx="1"/>
          </p:nvPr>
        </p:nvSpPr>
        <p:spPr>
          <a:xfrm>
            <a:off x="457200" y="1646238"/>
            <a:ext cx="8229600" cy="4525962"/>
          </a:xfrm>
        </p:spPr>
        <p:txBody>
          <a:bodyPr/>
          <a:lstStyle/>
          <a:p>
            <a:pPr indent="0">
              <a:buFont typeface="Arial" charset="0"/>
              <a:buNone/>
            </a:pPr>
            <a:endParaRPr lang="en-US" dirty="0" smtClean="0"/>
          </a:p>
          <a:p>
            <a:pPr indent="0">
              <a:buFont typeface="Arial" charset="0"/>
              <a:buNone/>
            </a:pPr>
            <a:endParaRPr lang="en-US" dirty="0" smtClean="0"/>
          </a:p>
          <a:p>
            <a:pPr indent="0">
              <a:buFont typeface="Arial" charset="0"/>
              <a:buNone/>
            </a:pPr>
            <a:endParaRPr lang="en-US" dirty="0" smtClean="0"/>
          </a:p>
        </p:txBody>
      </p:sp>
      <p:sp>
        <p:nvSpPr>
          <p:cNvPr id="5" name="Title 1"/>
          <p:cNvSpPr>
            <a:spLocks/>
          </p:cNvSpPr>
          <p:nvPr/>
        </p:nvSpPr>
        <p:spPr bwMode="auto">
          <a:xfrm>
            <a:off x="685800" y="838200"/>
            <a:ext cx="7772400" cy="1211263"/>
          </a:xfrm>
          <a:prstGeom prst="rect">
            <a:avLst/>
          </a:prstGeom>
          <a:noFill/>
          <a:ln w="9525">
            <a:noFill/>
            <a:miter lim="800000"/>
            <a:headEnd/>
            <a:tailEnd/>
          </a:ln>
        </p:spPr>
        <p:txBody>
          <a:bodyPr lIns="45720" rIns="45720" anchor="b"/>
          <a:lstStyle/>
          <a:p>
            <a:pPr>
              <a:defRPr/>
            </a:pPr>
            <a:endParaRPr lang="en-US" sz="3200" b="1" i="1" dirty="0">
              <a:effectLst>
                <a:outerShdw blurRad="38100" dist="38100" dir="2700000" algn="tl">
                  <a:srgbClr val="FFFFFF"/>
                </a:outerShdw>
              </a:effectLst>
              <a:latin typeface="Calibri" pitchFamily="34" charset="0"/>
            </a:endParaRPr>
          </a:p>
        </p:txBody>
      </p:sp>
      <p:sp>
        <p:nvSpPr>
          <p:cNvPr id="6" name="Title 1"/>
          <p:cNvSpPr txBox="1">
            <a:spLocks/>
          </p:cNvSpPr>
          <p:nvPr/>
        </p:nvSpPr>
        <p:spPr bwMode="auto">
          <a:xfrm>
            <a:off x="762000" y="2217738"/>
            <a:ext cx="7772400" cy="1287462"/>
          </a:xfrm>
          <a:prstGeom prst="rect">
            <a:avLst/>
          </a:prstGeom>
          <a:noFill/>
          <a:ln w="9525">
            <a:noFill/>
            <a:miter lim="800000"/>
            <a:headEnd/>
            <a:tailEnd/>
          </a:ln>
        </p:spPr>
        <p:txBody>
          <a:bodyPr anchor="ctr">
            <a:normAutofit fontScale="97500"/>
          </a:bodyPr>
          <a:lstStyle/>
          <a:p>
            <a:pPr>
              <a:defRPr/>
            </a:pPr>
            <a:r>
              <a:rPr lang="en-US" sz="2400" i="1" dirty="0">
                <a:effectLst>
                  <a:outerShdw blurRad="38100" dist="38100" dir="2700000" algn="tl">
                    <a:srgbClr val="FFFFFF"/>
                  </a:outerShdw>
                </a:effectLst>
                <a:latin typeface="Calibri" pitchFamily="34" charset="0"/>
                <a:ea typeface="+mj-ea"/>
                <a:cs typeface="+mj-cs"/>
              </a:rPr>
              <a:t/>
            </a:r>
            <a:br>
              <a:rPr lang="en-US" sz="2400" i="1" dirty="0">
                <a:effectLst>
                  <a:outerShdw blurRad="38100" dist="38100" dir="2700000" algn="tl">
                    <a:srgbClr val="FFFFFF"/>
                  </a:outerShdw>
                </a:effectLst>
                <a:latin typeface="Calibri" pitchFamily="34" charset="0"/>
                <a:ea typeface="+mj-ea"/>
                <a:cs typeface="+mj-cs"/>
              </a:rPr>
            </a:br>
            <a:endParaRPr lang="en-US" sz="2400" i="1" dirty="0">
              <a:effectLst>
                <a:outerShdw blurRad="38100" dist="38100" dir="2700000" algn="tl">
                  <a:srgbClr val="FFFFFF"/>
                </a:outerShdw>
              </a:effectLst>
              <a:latin typeface="Calibri" pitchFamily="34" charset="0"/>
              <a:ea typeface="+mj-ea"/>
              <a:cs typeface="+mj-cs"/>
            </a:endParaRPr>
          </a:p>
        </p:txBody>
      </p:sp>
      <p:sp>
        <p:nvSpPr>
          <p:cNvPr id="21509" name="TextBox 6"/>
          <p:cNvSpPr txBox="1">
            <a:spLocks noChangeArrowheads="1"/>
          </p:cNvSpPr>
          <p:nvPr/>
        </p:nvSpPr>
        <p:spPr bwMode="auto">
          <a:xfrm>
            <a:off x="381000" y="3505200"/>
            <a:ext cx="8610600" cy="1569660"/>
          </a:xfrm>
          <a:prstGeom prst="rect">
            <a:avLst/>
          </a:prstGeom>
          <a:noFill/>
          <a:ln w="9525">
            <a:noFill/>
            <a:miter lim="800000"/>
            <a:headEnd/>
            <a:tailEnd/>
          </a:ln>
        </p:spPr>
        <p:txBody>
          <a:bodyPr wrap="square">
            <a:spAutoFit/>
          </a:bodyPr>
          <a:lstStyle/>
          <a:p>
            <a:r>
              <a:rPr lang="en-US" sz="3200" dirty="0" smtClean="0">
                <a:solidFill>
                  <a:srgbClr val="0070C0"/>
                </a:solidFill>
              </a:rPr>
              <a:t>Factors </a:t>
            </a:r>
            <a:r>
              <a:rPr lang="en-US" sz="3200" dirty="0">
                <a:solidFill>
                  <a:srgbClr val="0070C0"/>
                </a:solidFill>
              </a:rPr>
              <a:t>that affect motivation, engagement, achievement, persistence, graduation, and postsecondary participation and </a:t>
            </a:r>
            <a:r>
              <a:rPr lang="en-US" sz="3200" dirty="0" smtClean="0">
                <a:solidFill>
                  <a:srgbClr val="0070C0"/>
                </a:solidFill>
              </a:rPr>
              <a:t>success</a:t>
            </a:r>
            <a:endParaRPr lang="en-US" sz="3200" dirty="0">
              <a:solidFill>
                <a:srgbClr val="0070C0"/>
              </a:solidFill>
            </a:endParaRPr>
          </a:p>
        </p:txBody>
      </p:sp>
    </p:spTree>
    <p:extLst>
      <p:ext uri="{BB962C8B-B14F-4D97-AF65-F5344CB8AC3E}">
        <p14:creationId xmlns:p14="http://schemas.microsoft.com/office/powerpoint/2010/main" val="3841445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Rooted in our work to assist students</a:t>
            </a:r>
          </a:p>
          <a:p>
            <a:r>
              <a:rPr lang="en-US" dirty="0" smtClean="0"/>
              <a:t>Less formal in methodology (but informed by research)</a:t>
            </a:r>
          </a:p>
          <a:p>
            <a:r>
              <a:rPr lang="en-US" dirty="0" smtClean="0"/>
              <a:t>Developed collaboratively and shared with stakeholders to engage them</a:t>
            </a:r>
          </a:p>
          <a:p>
            <a:r>
              <a:rPr lang="en-US" dirty="0" smtClean="0"/>
              <a:t>Guides programming efforts (put into practice)</a:t>
            </a:r>
          </a:p>
          <a:p>
            <a:r>
              <a:rPr lang="en-US" dirty="0" smtClean="0"/>
              <a:t>Leads to problem-solving and action-planning</a:t>
            </a:r>
          </a:p>
          <a:p>
            <a:endParaRPr lang="en-US" dirty="0" smtClean="0"/>
          </a:p>
          <a:p>
            <a:endParaRPr lang="en-US" dirty="0"/>
          </a:p>
        </p:txBody>
      </p:sp>
      <p:sp>
        <p:nvSpPr>
          <p:cNvPr id="3" name="Title 2"/>
          <p:cNvSpPr>
            <a:spLocks noGrp="1"/>
          </p:cNvSpPr>
          <p:nvPr>
            <p:ph type="title"/>
          </p:nvPr>
        </p:nvSpPr>
        <p:spPr/>
        <p:txBody>
          <a:bodyPr/>
          <a:lstStyle/>
          <a:p>
            <a:r>
              <a:rPr lang="en-US" dirty="0" smtClean="0"/>
              <a:t>What is action research?</a:t>
            </a:r>
            <a:endParaRPr lang="en-US" dirty="0"/>
          </a:p>
        </p:txBody>
      </p:sp>
    </p:spTree>
    <p:extLst>
      <p:ext uri="{BB962C8B-B14F-4D97-AF65-F5344CB8AC3E}">
        <p14:creationId xmlns:p14="http://schemas.microsoft.com/office/powerpoint/2010/main" val="8040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normAutofit fontScale="90000"/>
          </a:bodyPr>
          <a:lstStyle/>
          <a:p>
            <a:r>
              <a:rPr lang="en-US" altLang="en-US" sz="4800" dirty="0" smtClean="0"/>
              <a:t/>
            </a:r>
            <a:br>
              <a:rPr lang="en-US" altLang="en-US" sz="4800" dirty="0" smtClean="0"/>
            </a:br>
            <a:r>
              <a:rPr lang="en-US" altLang="en-US" sz="4800" dirty="0" smtClean="0"/>
              <a:t/>
            </a:r>
            <a:br>
              <a:rPr lang="en-US" altLang="en-US" sz="4800" dirty="0" smtClean="0"/>
            </a:br>
            <a:r>
              <a:rPr lang="en-US" altLang="en-US" sz="3600" dirty="0" smtClean="0"/>
              <a:t>What is action research?</a:t>
            </a:r>
            <a:br>
              <a:rPr lang="en-US" altLang="en-US" sz="3600" dirty="0" smtClean="0"/>
            </a:br>
            <a:r>
              <a:rPr lang="en-US" altLang="en-US" sz="3600" dirty="0" smtClean="0"/>
              <a:t/>
            </a:r>
            <a:br>
              <a:rPr lang="en-US" altLang="en-US" sz="3600" dirty="0" smtClean="0"/>
            </a:br>
            <a:endParaRPr lang="en-US" altLang="en-US" sz="3600" dirty="0" smtClean="0"/>
          </a:p>
        </p:txBody>
      </p:sp>
      <p:sp>
        <p:nvSpPr>
          <p:cNvPr id="7" name="Content Placeholder 10"/>
          <p:cNvSpPr>
            <a:spLocks noGrp="1"/>
          </p:cNvSpPr>
          <p:nvPr>
            <p:ph idx="1"/>
          </p:nvPr>
        </p:nvSpPr>
        <p:spPr/>
        <p:txBody>
          <a:bodyPr/>
          <a:lstStyle/>
          <a:p>
            <a:pPr indent="0">
              <a:buFont typeface="Arial" charset="0"/>
              <a:buNone/>
              <a:defRPr/>
            </a:pPr>
            <a:r>
              <a:rPr lang="en-US" dirty="0" smtClean="0"/>
              <a:t>Action research is a </a:t>
            </a:r>
            <a:r>
              <a:rPr lang="en-US" dirty="0" smtClean="0">
                <a:hlinkClick r:id="rId3" tooltip="Reflective process"/>
              </a:rPr>
              <a:t>reflective process</a:t>
            </a:r>
            <a:r>
              <a:rPr lang="en-US" dirty="0" smtClean="0"/>
              <a:t> of progressive </a:t>
            </a:r>
            <a:r>
              <a:rPr lang="en-US" dirty="0" smtClean="0">
                <a:hlinkClick r:id="rId4" tooltip="Problem solving"/>
              </a:rPr>
              <a:t>problem solving</a:t>
            </a:r>
            <a:r>
              <a:rPr lang="en-US" dirty="0" smtClean="0"/>
              <a:t> led by individuals working with others in teams or as part of a "</a:t>
            </a:r>
            <a:r>
              <a:rPr lang="en-US" dirty="0" smtClean="0">
                <a:hlinkClick r:id="rId5" tooltip="Community of practice"/>
              </a:rPr>
              <a:t>community of practice</a:t>
            </a:r>
            <a:r>
              <a:rPr lang="en-US" dirty="0" smtClean="0"/>
              <a:t>" to improve the way they address issues and solve problems. </a:t>
            </a:r>
          </a:p>
          <a:p>
            <a:pPr>
              <a:buFont typeface="Arial" charset="0"/>
              <a:buNone/>
              <a:defRPr/>
            </a:pPr>
            <a:endParaRPr lang="en-US" sz="4000" dirty="0" smtClean="0"/>
          </a:p>
          <a:p>
            <a:pPr>
              <a:buFont typeface="Arial" charset="0"/>
              <a:buNone/>
              <a:defRPr/>
            </a:pPr>
            <a:r>
              <a:rPr lang="en-US" sz="4000" dirty="0" smtClean="0"/>
              <a:t>						</a:t>
            </a:r>
            <a:r>
              <a:rPr lang="en-US" dirty="0" smtClean="0">
                <a:hlinkClick r:id="rId6" tooltip="Kurt Lewin"/>
              </a:rPr>
              <a:t>Kurt </a:t>
            </a:r>
            <a:r>
              <a:rPr lang="en-US" dirty="0" err="1" smtClean="0">
                <a:hlinkClick r:id="rId6" tooltip="Kurt Lewin"/>
              </a:rPr>
              <a:t>Lewin</a:t>
            </a:r>
            <a:endParaRPr lang="en-US" dirty="0" smtClean="0"/>
          </a:p>
          <a:p>
            <a:pPr>
              <a:buFont typeface="Arial" charset="0"/>
              <a:buNone/>
              <a:defRPr/>
            </a:pPr>
            <a:endParaRPr lang="en-US" dirty="0"/>
          </a:p>
        </p:txBody>
      </p:sp>
    </p:spTree>
    <p:extLst>
      <p:ext uri="{BB962C8B-B14F-4D97-AF65-F5344CB8AC3E}">
        <p14:creationId xmlns:p14="http://schemas.microsoft.com/office/powerpoint/2010/main" val="3177100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33400" y="381000"/>
            <a:ext cx="8229600" cy="1252728"/>
          </a:xfrm>
        </p:spPr>
        <p:txBody>
          <a:bodyPr>
            <a:normAutofit fontScale="90000"/>
          </a:bodyPr>
          <a:lstStyle/>
          <a:p>
            <a:r>
              <a:rPr lang="en-US" altLang="en-US" sz="4800" dirty="0" smtClean="0"/>
              <a:t/>
            </a:r>
            <a:br>
              <a:rPr lang="en-US" altLang="en-US" sz="4800" dirty="0" smtClean="0"/>
            </a:br>
            <a:r>
              <a:rPr lang="en-US" altLang="en-US" sz="4800" dirty="0" smtClean="0"/>
              <a:t/>
            </a:r>
            <a:br>
              <a:rPr lang="en-US" altLang="en-US" sz="4800" dirty="0" smtClean="0"/>
            </a:br>
            <a:r>
              <a:rPr lang="en-US" altLang="en-US" sz="3600" dirty="0"/>
              <a:t>The UEP is action research.</a:t>
            </a:r>
            <a:r>
              <a:rPr lang="en-US" altLang="en-US" sz="3600" dirty="0" smtClean="0"/>
              <a:t/>
            </a:r>
            <a:br>
              <a:rPr lang="en-US" altLang="en-US" sz="3600" dirty="0" smtClean="0"/>
            </a:br>
            <a:r>
              <a:rPr lang="en-US" altLang="en-US" sz="3600" dirty="0" smtClean="0"/>
              <a:t/>
            </a:r>
            <a:br>
              <a:rPr lang="en-US" altLang="en-US" sz="3600" dirty="0" smtClean="0"/>
            </a:br>
            <a:endParaRPr lang="en-US" altLang="en-US" sz="3600" dirty="0" smtClean="0"/>
          </a:p>
        </p:txBody>
      </p:sp>
      <p:sp>
        <p:nvSpPr>
          <p:cNvPr id="7" name="Content Placeholder 10"/>
          <p:cNvSpPr>
            <a:spLocks noGrp="1"/>
          </p:cNvSpPr>
          <p:nvPr>
            <p:ph idx="1"/>
          </p:nvPr>
        </p:nvSpPr>
        <p:spPr/>
        <p:txBody>
          <a:bodyPr/>
          <a:lstStyle/>
          <a:p>
            <a:pPr indent="0">
              <a:buFont typeface="Arial" charset="0"/>
              <a:buNone/>
              <a:defRPr/>
            </a:pPr>
            <a:r>
              <a:rPr lang="en-US" dirty="0" smtClean="0"/>
              <a:t>Action research is a </a:t>
            </a:r>
            <a:r>
              <a:rPr lang="en-US" dirty="0" smtClean="0">
                <a:hlinkClick r:id="rId3" tooltip="Reflective process"/>
              </a:rPr>
              <a:t>reflective process</a:t>
            </a:r>
            <a:r>
              <a:rPr lang="en-US" dirty="0" smtClean="0"/>
              <a:t> of progressive </a:t>
            </a:r>
            <a:r>
              <a:rPr lang="en-US" dirty="0" smtClean="0">
                <a:hlinkClick r:id="rId4" tooltip="Problem solving"/>
              </a:rPr>
              <a:t>problem solving</a:t>
            </a:r>
            <a:r>
              <a:rPr lang="en-US" dirty="0" smtClean="0"/>
              <a:t> led by individuals working with others in teams or as part of a "</a:t>
            </a:r>
            <a:r>
              <a:rPr lang="en-US" dirty="0" smtClean="0">
                <a:hlinkClick r:id="rId5" tooltip="Community of practice"/>
              </a:rPr>
              <a:t>community of practice</a:t>
            </a:r>
            <a:r>
              <a:rPr lang="en-US" dirty="0" smtClean="0"/>
              <a:t>" to improve the way they address issues and solve problems. </a:t>
            </a:r>
          </a:p>
          <a:p>
            <a:pPr>
              <a:buFont typeface="Arial" charset="0"/>
              <a:buNone/>
              <a:defRPr/>
            </a:pPr>
            <a:endParaRPr lang="en-US" sz="4000" dirty="0" smtClean="0"/>
          </a:p>
          <a:p>
            <a:pPr>
              <a:buFont typeface="Arial" charset="0"/>
              <a:buNone/>
              <a:defRPr/>
            </a:pPr>
            <a:r>
              <a:rPr lang="en-US" sz="4000" dirty="0" smtClean="0"/>
              <a:t>						</a:t>
            </a:r>
            <a:r>
              <a:rPr lang="en-US" dirty="0" smtClean="0">
                <a:hlinkClick r:id="rId6" tooltip="Kurt Lewin"/>
              </a:rPr>
              <a:t>Kurt </a:t>
            </a:r>
            <a:r>
              <a:rPr lang="en-US" dirty="0" err="1" smtClean="0">
                <a:hlinkClick r:id="rId6" tooltip="Kurt Lewin"/>
              </a:rPr>
              <a:t>Lewin</a:t>
            </a:r>
            <a:endParaRPr lang="en-US" dirty="0" smtClean="0"/>
          </a:p>
          <a:p>
            <a:pPr>
              <a:buFont typeface="Arial" charset="0"/>
              <a:buNone/>
              <a:defRPr/>
            </a:pPr>
            <a:endParaRPr lang="en-US" dirty="0"/>
          </a:p>
        </p:txBody>
      </p:sp>
    </p:spTree>
    <p:extLst>
      <p:ext uri="{BB962C8B-B14F-4D97-AF65-F5344CB8AC3E}">
        <p14:creationId xmlns:p14="http://schemas.microsoft.com/office/powerpoint/2010/main" val="4149210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hlinkClick r:id="rId2"/>
              </a:rPr>
              <a:t>Plan</a:t>
            </a:r>
            <a:r>
              <a:rPr lang="en-US" dirty="0" smtClean="0"/>
              <a:t> your data collection</a:t>
            </a:r>
          </a:p>
          <a:p>
            <a:pPr marL="457200" indent="-457200">
              <a:buFont typeface="+mj-lt"/>
              <a:buAutoNum type="arabicPeriod"/>
            </a:pPr>
            <a:r>
              <a:rPr lang="en-US" dirty="0" smtClean="0"/>
              <a:t>Collect your data</a:t>
            </a:r>
          </a:p>
          <a:p>
            <a:pPr marL="457200" indent="-457200">
              <a:buFont typeface="+mj-lt"/>
              <a:buAutoNum type="arabicPeriod"/>
            </a:pPr>
            <a:r>
              <a:rPr lang="en-US" dirty="0" smtClean="0"/>
              <a:t>Share your data and work together in interpretation</a:t>
            </a:r>
          </a:p>
          <a:p>
            <a:pPr marL="457200" indent="-457200">
              <a:buFont typeface="+mj-lt"/>
              <a:buAutoNum type="arabicPeriod"/>
            </a:pPr>
            <a:r>
              <a:rPr lang="en-US" dirty="0" smtClean="0"/>
              <a:t>Formulate action strategies to address issues of greatest concern</a:t>
            </a:r>
          </a:p>
          <a:p>
            <a:pPr marL="457200" indent="-457200">
              <a:buFont typeface="+mj-lt"/>
              <a:buAutoNum type="arabicPeriod"/>
            </a:pPr>
            <a:endParaRPr lang="en-US" dirty="0"/>
          </a:p>
        </p:txBody>
      </p:sp>
      <p:sp>
        <p:nvSpPr>
          <p:cNvPr id="4" name="Rectangle 2"/>
          <p:cNvSpPr>
            <a:spLocks noGrp="1" noChangeArrowheads="1"/>
          </p:cNvSpPr>
          <p:nvPr>
            <p:ph type="title"/>
          </p:nvPr>
        </p:nvSpPr>
        <p:spPr>
          <a:xfrm>
            <a:off x="533400" y="381000"/>
            <a:ext cx="8229600" cy="1252728"/>
          </a:xfrm>
        </p:spPr>
        <p:txBody>
          <a:bodyPr>
            <a:normAutofit fontScale="90000"/>
          </a:bodyPr>
          <a:lstStyle/>
          <a:p>
            <a:r>
              <a:rPr lang="en-US" altLang="en-US" sz="4800" dirty="0" smtClean="0"/>
              <a:t/>
            </a:r>
            <a:br>
              <a:rPr lang="en-US" altLang="en-US" sz="4800" dirty="0" smtClean="0"/>
            </a:br>
            <a:r>
              <a:rPr lang="en-US" altLang="en-US" sz="4800" dirty="0" smtClean="0"/>
              <a:t/>
            </a:r>
            <a:br>
              <a:rPr lang="en-US" altLang="en-US" sz="4800" dirty="0" smtClean="0"/>
            </a:br>
            <a:r>
              <a:rPr lang="en-US" altLang="en-US" sz="3600" dirty="0"/>
              <a:t>The UEP is action research.</a:t>
            </a:r>
            <a:r>
              <a:rPr lang="en-US" altLang="en-US" sz="3600" dirty="0" smtClean="0"/>
              <a:t/>
            </a:r>
            <a:br>
              <a:rPr lang="en-US" altLang="en-US" sz="3600" dirty="0" smtClean="0"/>
            </a:br>
            <a:r>
              <a:rPr lang="en-US" altLang="en-US" sz="3600" dirty="0" smtClean="0"/>
              <a:t/>
            </a:r>
            <a:br>
              <a:rPr lang="en-US" altLang="en-US" sz="3600" dirty="0" smtClean="0"/>
            </a:br>
            <a:endParaRPr lang="en-US" altLang="en-US" sz="3600" dirty="0" smtClean="0"/>
          </a:p>
        </p:txBody>
      </p:sp>
    </p:spTree>
    <p:extLst>
      <p:ext uri="{BB962C8B-B14F-4D97-AF65-F5344CB8AC3E}">
        <p14:creationId xmlns:p14="http://schemas.microsoft.com/office/powerpoint/2010/main" val="89803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4315" y="6019800"/>
            <a:ext cx="9144000" cy="639896"/>
          </a:xfrm>
        </p:spPr>
        <p:txBody>
          <a:bodyPr>
            <a:normAutofit/>
          </a:bodyPr>
          <a:lstStyle/>
          <a:p>
            <a:r>
              <a:rPr lang="en-US" sz="2400" dirty="0" smtClean="0">
                <a:solidFill>
                  <a:srgbClr val="0070C0"/>
                </a:solidFill>
              </a:rPr>
              <a:t>Online assessment takes 15-30 minutes</a:t>
            </a:r>
            <a:endParaRPr lang="en-US" sz="2400" dirty="0">
              <a:solidFill>
                <a:srgbClr val="0070C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70" y="0"/>
            <a:ext cx="919083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812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4315" y="6019800"/>
            <a:ext cx="9144000" cy="639896"/>
          </a:xfrm>
        </p:spPr>
        <p:txBody>
          <a:bodyPr>
            <a:normAutofit/>
          </a:bodyPr>
          <a:lstStyle/>
          <a:p>
            <a:r>
              <a:rPr lang="en-US" sz="2400" dirty="0" smtClean="0">
                <a:solidFill>
                  <a:srgbClr val="0070C0"/>
                </a:solidFill>
              </a:rPr>
              <a:t>Students point and click in their native habitat</a:t>
            </a:r>
            <a:endParaRPr lang="en-US" sz="2400" dirty="0">
              <a:solidFill>
                <a:srgbClr val="0070C0"/>
              </a:solidFill>
            </a:endParaRPr>
          </a:p>
        </p:txBody>
      </p:sp>
      <p:sp>
        <p:nvSpPr>
          <p:cNvPr id="2" name="TextBox 1"/>
          <p:cNvSpPr txBox="1"/>
          <p:nvPr/>
        </p:nvSpPr>
        <p:spPr>
          <a:xfrm>
            <a:off x="1066800" y="914400"/>
            <a:ext cx="2819400" cy="304800"/>
          </a:xfrm>
          <a:prstGeom prst="rect">
            <a:avLst/>
          </a:prstGeom>
          <a:solidFill>
            <a:schemeClr val="bg1"/>
          </a:solidFill>
        </p:spPr>
        <p:txBody>
          <a:bodyPr wrap="square" rtlCol="0">
            <a:spAutoFit/>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3" y="0"/>
            <a:ext cx="914734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2232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4315" y="6019800"/>
            <a:ext cx="9144000" cy="639896"/>
          </a:xfrm>
        </p:spPr>
        <p:txBody>
          <a:bodyPr>
            <a:normAutofit/>
          </a:bodyPr>
          <a:lstStyle/>
          <a:p>
            <a:r>
              <a:rPr lang="en-US" sz="2400" dirty="0" smtClean="0">
                <a:solidFill>
                  <a:srgbClr val="0070C0"/>
                </a:solidFill>
              </a:rPr>
              <a:t>Results are available instantly</a:t>
            </a:r>
            <a:endParaRPr lang="en-US" sz="2400" dirty="0">
              <a:solidFill>
                <a:srgbClr val="0070C0"/>
              </a:solidFill>
            </a:endParaRPr>
          </a:p>
        </p:txBody>
      </p:sp>
      <p:sp>
        <p:nvSpPr>
          <p:cNvPr id="2" name="TextBox 1"/>
          <p:cNvSpPr txBox="1"/>
          <p:nvPr/>
        </p:nvSpPr>
        <p:spPr>
          <a:xfrm>
            <a:off x="1066800" y="914400"/>
            <a:ext cx="2819400" cy="304800"/>
          </a:xfrm>
          <a:prstGeom prst="rect">
            <a:avLst/>
          </a:prstGeom>
          <a:solidFill>
            <a:schemeClr val="bg1"/>
          </a:solidFill>
        </p:spPr>
        <p:txBody>
          <a:bodyPr wrap="square" rtlCol="0">
            <a:spAutoFit/>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79"/>
            <a:ext cx="9123218" cy="5461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3347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4315" y="6019800"/>
            <a:ext cx="9144000" cy="639896"/>
          </a:xfrm>
        </p:spPr>
        <p:txBody>
          <a:bodyPr>
            <a:normAutofit/>
          </a:bodyPr>
          <a:lstStyle/>
          <a:p>
            <a:r>
              <a:rPr lang="en-US" sz="2400" dirty="0" smtClean="0">
                <a:solidFill>
                  <a:srgbClr val="0070C0"/>
                </a:solidFill>
              </a:rPr>
              <a:t>Easily share summaries with teachers, parents, &amp; administrators</a:t>
            </a:r>
            <a:endParaRPr lang="en-US" sz="2400" dirty="0">
              <a:solidFill>
                <a:srgbClr val="0070C0"/>
              </a:solidFill>
            </a:endParaRPr>
          </a:p>
        </p:txBody>
      </p:sp>
      <p:sp>
        <p:nvSpPr>
          <p:cNvPr id="2" name="TextBox 1"/>
          <p:cNvSpPr txBox="1"/>
          <p:nvPr/>
        </p:nvSpPr>
        <p:spPr>
          <a:xfrm>
            <a:off x="1066800" y="914400"/>
            <a:ext cx="2819400" cy="304800"/>
          </a:xfrm>
          <a:prstGeom prst="rect">
            <a:avLst/>
          </a:prstGeom>
          <a:solidFill>
            <a:schemeClr val="bg1"/>
          </a:solidFill>
        </p:spPr>
        <p:txBody>
          <a:bodyPr wrap="square" rtlCol="0">
            <a:spAutoFit/>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 y="-9909"/>
            <a:ext cx="9129201" cy="6150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364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4315" y="6019800"/>
            <a:ext cx="9144000" cy="639896"/>
          </a:xfrm>
        </p:spPr>
        <p:txBody>
          <a:bodyPr>
            <a:normAutofit/>
          </a:bodyPr>
          <a:lstStyle/>
          <a:p>
            <a:r>
              <a:rPr lang="en-US" sz="2400" dirty="0" smtClean="0">
                <a:solidFill>
                  <a:srgbClr val="0070C0"/>
                </a:solidFill>
              </a:rPr>
              <a:t>See what students want</a:t>
            </a:r>
            <a:endParaRPr lang="en-US" sz="2400" dirty="0">
              <a:solidFill>
                <a:srgbClr val="0070C0"/>
              </a:solidFill>
            </a:endParaRPr>
          </a:p>
        </p:txBody>
      </p:sp>
      <p:sp>
        <p:nvSpPr>
          <p:cNvPr id="2" name="TextBox 1"/>
          <p:cNvSpPr txBox="1"/>
          <p:nvPr/>
        </p:nvSpPr>
        <p:spPr>
          <a:xfrm>
            <a:off x="1066800" y="914400"/>
            <a:ext cx="2819400" cy="304800"/>
          </a:xfrm>
          <a:prstGeom prst="rect">
            <a:avLst/>
          </a:prstGeom>
          <a:solidFill>
            <a:schemeClr val="bg1"/>
          </a:solidFill>
        </p:spPr>
        <p:txBody>
          <a:bodyPr wrap="square" rtlCol="0">
            <a:spAutoFit/>
          </a:bodyPr>
          <a:lstStyle/>
          <a:p>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83"/>
          <a:stretch/>
        </p:blipFill>
        <p:spPr bwMode="auto">
          <a:xfrm>
            <a:off x="0" y="0"/>
            <a:ext cx="9144000" cy="586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01600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Web-based student survey system</a:t>
            </a:r>
          </a:p>
          <a:p>
            <a:r>
              <a:rPr lang="en-US" dirty="0" smtClean="0"/>
              <a:t>Register online at </a:t>
            </a:r>
            <a:r>
              <a:rPr lang="en-US" dirty="0" err="1" smtClean="0">
                <a:hlinkClick r:id="rId2"/>
              </a:rPr>
              <a:t>www.capenetwork.org</a:t>
            </a:r>
            <a:endParaRPr lang="en-US" dirty="0" smtClean="0"/>
          </a:p>
          <a:p>
            <a:r>
              <a:rPr lang="en-US" dirty="0" smtClean="0"/>
              <a:t>Automated registration provides unique hyperlinks</a:t>
            </a:r>
          </a:p>
          <a:p>
            <a:r>
              <a:rPr lang="en-US" dirty="0" smtClean="0"/>
              <a:t>Targeted to grades 6-12 and beyond</a:t>
            </a:r>
            <a:endParaRPr lang="en-US" dirty="0"/>
          </a:p>
        </p:txBody>
      </p:sp>
      <p:sp>
        <p:nvSpPr>
          <p:cNvPr id="3" name="Title 2"/>
          <p:cNvSpPr>
            <a:spLocks noGrp="1"/>
          </p:cNvSpPr>
          <p:nvPr>
            <p:ph type="title"/>
          </p:nvPr>
        </p:nvSpPr>
        <p:spPr/>
        <p:txBody>
          <a:bodyPr/>
          <a:lstStyle/>
          <a:p>
            <a:r>
              <a:rPr lang="en-US" dirty="0" smtClean="0"/>
              <a:t>Available at no cost to schools and education support programs</a:t>
            </a:r>
            <a:endParaRPr lang="en-US" dirty="0"/>
          </a:p>
        </p:txBody>
      </p:sp>
    </p:spTree>
    <p:extLst>
      <p:ext uri="{BB962C8B-B14F-4D97-AF65-F5344CB8AC3E}">
        <p14:creationId xmlns:p14="http://schemas.microsoft.com/office/powerpoint/2010/main" val="39646186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Group-wide reporting </a:t>
            </a:r>
            <a:br>
              <a:rPr lang="en-US" dirty="0" smtClean="0"/>
            </a:br>
            <a:endParaRPr lang="en-US" dirty="0" smtClean="0"/>
          </a:p>
          <a:p>
            <a:r>
              <a:rPr lang="en-US" dirty="0" smtClean="0"/>
              <a:t>Group-wide communications</a:t>
            </a:r>
            <a:br>
              <a:rPr lang="en-US" dirty="0" smtClean="0"/>
            </a:br>
            <a:endParaRPr lang="en-US" dirty="0" smtClean="0"/>
          </a:p>
          <a:p>
            <a:r>
              <a:rPr lang="en-US" dirty="0" smtClean="0"/>
              <a:t>Within-group comparisons</a:t>
            </a:r>
            <a:br>
              <a:rPr lang="en-US" dirty="0" smtClean="0"/>
            </a:br>
            <a:endParaRPr lang="en-US" dirty="0" smtClean="0"/>
          </a:p>
          <a:p>
            <a:r>
              <a:rPr lang="en-US" dirty="0" smtClean="0"/>
              <a:t>Customized and standardized assessments</a:t>
            </a:r>
          </a:p>
          <a:p>
            <a:endParaRPr lang="en-US" dirty="0"/>
          </a:p>
        </p:txBody>
      </p:sp>
      <p:sp>
        <p:nvSpPr>
          <p:cNvPr id="3" name="Title 2"/>
          <p:cNvSpPr>
            <a:spLocks noGrp="1"/>
          </p:cNvSpPr>
          <p:nvPr>
            <p:ph type="title"/>
          </p:nvPr>
        </p:nvSpPr>
        <p:spPr/>
        <p:txBody>
          <a:bodyPr/>
          <a:lstStyle/>
          <a:p>
            <a:r>
              <a:rPr lang="en-US" dirty="0" smtClean="0"/>
              <a:t>Available at cost to states, districts, and groups of schools or programs</a:t>
            </a:r>
            <a:endParaRPr lang="en-US" dirty="0"/>
          </a:p>
        </p:txBody>
      </p:sp>
    </p:spTree>
    <p:extLst>
      <p:ext uri="{BB962C8B-B14F-4D97-AF65-F5344CB8AC3E}">
        <p14:creationId xmlns:p14="http://schemas.microsoft.com/office/powerpoint/2010/main" val="4224511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Form 1 – Grades 6-8</a:t>
            </a:r>
          </a:p>
          <a:p>
            <a:r>
              <a:rPr lang="en-US" dirty="0" smtClean="0"/>
              <a:t>Form 2 – Grades 9-12</a:t>
            </a:r>
          </a:p>
          <a:p>
            <a:r>
              <a:rPr lang="en-US" dirty="0" smtClean="0"/>
              <a:t>Form 3 – Beyond high school</a:t>
            </a:r>
            <a:endParaRPr lang="en-US" dirty="0"/>
          </a:p>
        </p:txBody>
      </p:sp>
      <p:sp>
        <p:nvSpPr>
          <p:cNvPr id="3" name="Title 2"/>
          <p:cNvSpPr>
            <a:spLocks noGrp="1"/>
          </p:cNvSpPr>
          <p:nvPr>
            <p:ph type="title"/>
          </p:nvPr>
        </p:nvSpPr>
        <p:spPr/>
        <p:txBody>
          <a:bodyPr/>
          <a:lstStyle/>
          <a:p>
            <a:r>
              <a:rPr lang="en-US" dirty="0" smtClean="0"/>
              <a:t>Three Standard Forms</a:t>
            </a:r>
            <a:endParaRPr lang="en-US" dirty="0"/>
          </a:p>
        </p:txBody>
      </p:sp>
    </p:spTree>
    <p:extLst>
      <p:ext uri="{BB962C8B-B14F-4D97-AF65-F5344CB8AC3E}">
        <p14:creationId xmlns:p14="http://schemas.microsoft.com/office/powerpoint/2010/main" val="8221463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Three Standard Forms</a:t>
            </a:r>
            <a:endParaRPr lang="en-US" dirty="0"/>
          </a:p>
        </p:txBody>
      </p:sp>
      <p:pic>
        <p:nvPicPr>
          <p:cNvPr id="4"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0400" y="2744751"/>
            <a:ext cx="2576512" cy="2548808"/>
          </a:xfrm>
          <a:prstGeom prst="rect">
            <a:avLst/>
          </a:prstGeom>
        </p:spPr>
      </p:pic>
    </p:spTree>
    <p:extLst>
      <p:ext uri="{BB962C8B-B14F-4D97-AF65-F5344CB8AC3E}">
        <p14:creationId xmlns:p14="http://schemas.microsoft.com/office/powerpoint/2010/main" val="2444216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1" y="2675467"/>
            <a:ext cx="8229600" cy="2734733"/>
          </a:xfrm>
        </p:spPr>
        <p:txBody>
          <a:bodyPr>
            <a:normAutofit lnSpcReduction="10000"/>
          </a:bodyPr>
          <a:lstStyle/>
          <a:p>
            <a:r>
              <a:rPr lang="en-US" dirty="0" smtClean="0"/>
              <a:t>One form for all grades*</a:t>
            </a:r>
          </a:p>
          <a:p>
            <a:r>
              <a:rPr lang="en-US" dirty="0" smtClean="0"/>
              <a:t>Form </a:t>
            </a:r>
            <a:r>
              <a:rPr lang="en-US" b="1" i="1" dirty="0" smtClean="0"/>
              <a:t>item</a:t>
            </a:r>
            <a:r>
              <a:rPr lang="en-US" i="1" dirty="0" smtClean="0"/>
              <a:t>s</a:t>
            </a:r>
            <a:r>
              <a:rPr lang="en-US" dirty="0" smtClean="0"/>
              <a:t> will be different for different grades</a:t>
            </a:r>
          </a:p>
          <a:p>
            <a:r>
              <a:rPr lang="en-US" dirty="0" smtClean="0"/>
              <a:t>Form name is </a:t>
            </a:r>
            <a:r>
              <a:rPr lang="en-US" b="1" dirty="0" smtClean="0"/>
              <a:t>Your School/District/State Guidance Questionnaire</a:t>
            </a:r>
          </a:p>
          <a:p>
            <a:r>
              <a:rPr lang="en-US" dirty="0" smtClean="0"/>
              <a:t>Each school/program will have a unique link for students to use to take the assessment (keeps data separate)</a:t>
            </a:r>
            <a:endParaRPr lang="en-US" dirty="0"/>
          </a:p>
        </p:txBody>
      </p:sp>
      <p:sp>
        <p:nvSpPr>
          <p:cNvPr id="3" name="Title 2"/>
          <p:cNvSpPr>
            <a:spLocks noGrp="1"/>
          </p:cNvSpPr>
          <p:nvPr>
            <p:ph type="title"/>
          </p:nvPr>
        </p:nvSpPr>
        <p:spPr/>
        <p:txBody>
          <a:bodyPr/>
          <a:lstStyle/>
          <a:p>
            <a:r>
              <a:rPr lang="en-US" dirty="0" smtClean="0"/>
              <a:t>Customized Form</a:t>
            </a:r>
            <a:endParaRPr lang="en-US" dirty="0"/>
          </a:p>
        </p:txBody>
      </p:sp>
      <p:sp>
        <p:nvSpPr>
          <p:cNvPr id="4" name="TextBox 3"/>
          <p:cNvSpPr txBox="1"/>
          <p:nvPr/>
        </p:nvSpPr>
        <p:spPr>
          <a:xfrm>
            <a:off x="762000" y="5715000"/>
            <a:ext cx="6934200" cy="369332"/>
          </a:xfrm>
          <a:prstGeom prst="rect">
            <a:avLst/>
          </a:prstGeom>
          <a:noFill/>
        </p:spPr>
        <p:txBody>
          <a:bodyPr wrap="square" rtlCol="0">
            <a:spAutoFit/>
          </a:bodyPr>
          <a:lstStyle/>
          <a:p>
            <a:r>
              <a:rPr lang="en-US" dirty="0" smtClean="0"/>
              <a:t>* Select which items are displayed for each grade level.</a:t>
            </a:r>
            <a:endParaRPr lang="en-US" dirty="0"/>
          </a:p>
        </p:txBody>
      </p:sp>
    </p:spTree>
    <p:extLst>
      <p:ext uri="{BB962C8B-B14F-4D97-AF65-F5344CB8AC3E}">
        <p14:creationId xmlns:p14="http://schemas.microsoft.com/office/powerpoint/2010/main" val="2482057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0"/>
            <a:ext cx="9906000" cy="724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84564" y="73223"/>
            <a:ext cx="4343400" cy="307777"/>
          </a:xfrm>
          <a:prstGeom prst="rect">
            <a:avLst/>
          </a:prstGeom>
          <a:solidFill>
            <a:schemeClr val="bg1"/>
          </a:solidFill>
        </p:spPr>
        <p:txBody>
          <a:bodyPr wrap="square" rtlCol="0">
            <a:spAutoFit/>
          </a:bodyPr>
          <a:lstStyle/>
          <a:p>
            <a:r>
              <a:rPr lang="en-US" sz="1400" dirty="0" smtClean="0"/>
              <a:t>Missouri Connections Student Questionnaire</a:t>
            </a:r>
            <a:endParaRPr lang="en-US" sz="1400" dirty="0"/>
          </a:p>
        </p:txBody>
      </p:sp>
    </p:spTree>
    <p:extLst>
      <p:ext uri="{BB962C8B-B14F-4D97-AF65-F5344CB8AC3E}">
        <p14:creationId xmlns:p14="http://schemas.microsoft.com/office/powerpoint/2010/main" val="714338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2277533"/>
          </a:xfrm>
        </p:spPr>
        <p:txBody>
          <a:bodyPr>
            <a:normAutofit fontScale="92500" lnSpcReduction="10000"/>
          </a:bodyPr>
          <a:lstStyle/>
          <a:p>
            <a:r>
              <a:rPr lang="en-US" dirty="0" smtClean="0"/>
              <a:t>Change form name and item group titles</a:t>
            </a:r>
          </a:p>
          <a:p>
            <a:r>
              <a:rPr lang="en-US" dirty="0" smtClean="0"/>
              <a:t>Add, delete, or change item groups and items</a:t>
            </a:r>
          </a:p>
          <a:p>
            <a:r>
              <a:rPr lang="en-US" dirty="0" smtClean="0"/>
              <a:t>Assign items to specific grade or grades</a:t>
            </a:r>
          </a:p>
          <a:p>
            <a:r>
              <a:rPr lang="en-US" dirty="0" smtClean="0"/>
              <a:t>Reorder items or assign to different group</a:t>
            </a:r>
            <a:br>
              <a:rPr lang="en-US" dirty="0" smtClean="0"/>
            </a:br>
            <a:r>
              <a:rPr lang="en-US" i="1" dirty="0" smtClean="0"/>
              <a:t>and</a:t>
            </a:r>
            <a:endParaRPr lang="en-US" dirty="0" smtClean="0"/>
          </a:p>
          <a:p>
            <a:r>
              <a:rPr lang="en-US" dirty="0" smtClean="0"/>
              <a:t>Create custom surveys for any audience</a:t>
            </a:r>
            <a:endParaRPr lang="en-US" dirty="0"/>
          </a:p>
        </p:txBody>
      </p:sp>
      <p:sp>
        <p:nvSpPr>
          <p:cNvPr id="3" name="Title 2"/>
          <p:cNvSpPr>
            <a:spLocks noGrp="1"/>
          </p:cNvSpPr>
          <p:nvPr>
            <p:ph type="title"/>
          </p:nvPr>
        </p:nvSpPr>
        <p:spPr/>
        <p:txBody>
          <a:bodyPr/>
          <a:lstStyle/>
          <a:p>
            <a:r>
              <a:rPr lang="en-US" i="1" dirty="0" smtClean="0"/>
              <a:t>Customize </a:t>
            </a:r>
            <a:r>
              <a:rPr lang="en-US" dirty="0" smtClean="0"/>
              <a:t>the Standard Forms</a:t>
            </a:r>
            <a:endParaRPr lang="en-US" dirty="0"/>
          </a:p>
        </p:txBody>
      </p:sp>
    </p:spTree>
    <p:extLst>
      <p:ext uri="{BB962C8B-B14F-4D97-AF65-F5344CB8AC3E}">
        <p14:creationId xmlns:p14="http://schemas.microsoft.com/office/powerpoint/2010/main" val="42547891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7408333" cy="2277533"/>
          </a:xfrm>
        </p:spPr>
        <p:txBody>
          <a:bodyPr>
            <a:normAutofit fontScale="92500" lnSpcReduction="10000"/>
          </a:bodyPr>
          <a:lstStyle/>
          <a:p>
            <a:r>
              <a:rPr lang="en-US" dirty="0" smtClean="0"/>
              <a:t>Create registration groups (career pathways, counselors, advisors, etc.)</a:t>
            </a:r>
          </a:p>
          <a:p>
            <a:r>
              <a:rPr lang="en-US" dirty="0" smtClean="0"/>
              <a:t>Manage users and authorize system privileges</a:t>
            </a:r>
          </a:p>
          <a:p>
            <a:r>
              <a:rPr lang="en-US" dirty="0" smtClean="0"/>
              <a:t>Create date </a:t>
            </a:r>
            <a:r>
              <a:rPr lang="en-US" dirty="0" smtClean="0"/>
              <a:t>ranges for reporting</a:t>
            </a:r>
          </a:p>
          <a:p>
            <a:r>
              <a:rPr lang="en-US" dirty="0" smtClean="0"/>
              <a:t>Create reporting groups (selected students from a list)</a:t>
            </a:r>
            <a:endParaRPr lang="en-US" dirty="0" smtClean="0"/>
          </a:p>
          <a:p>
            <a:r>
              <a:rPr lang="en-US" dirty="0" smtClean="0"/>
              <a:t>Create and save custom reports</a:t>
            </a:r>
            <a:endParaRPr lang="en-US" dirty="0"/>
          </a:p>
        </p:txBody>
      </p:sp>
      <p:sp>
        <p:nvSpPr>
          <p:cNvPr id="3" name="Title 2"/>
          <p:cNvSpPr>
            <a:spLocks noGrp="1"/>
          </p:cNvSpPr>
          <p:nvPr>
            <p:ph type="title"/>
          </p:nvPr>
        </p:nvSpPr>
        <p:spPr/>
        <p:txBody>
          <a:bodyPr/>
          <a:lstStyle/>
          <a:p>
            <a:r>
              <a:rPr lang="en-US" i="1" dirty="0" smtClean="0"/>
              <a:t>Customize </a:t>
            </a:r>
            <a:r>
              <a:rPr lang="en-US" dirty="0" smtClean="0"/>
              <a:t>Your Use</a:t>
            </a:r>
            <a:endParaRPr lang="en-US" dirty="0"/>
          </a:p>
        </p:txBody>
      </p:sp>
    </p:spTree>
    <p:extLst>
      <p:ext uri="{BB962C8B-B14F-4D97-AF65-F5344CB8AC3E}">
        <p14:creationId xmlns:p14="http://schemas.microsoft.com/office/powerpoint/2010/main" val="28138034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Sample Custom Report</a:t>
            </a:r>
            <a:br>
              <a:rPr lang="en-US" dirty="0" smtClean="0"/>
            </a:br>
            <a:r>
              <a:rPr lang="en-US" dirty="0" smtClean="0"/>
              <a:t>Subjects for which students seek assistance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13668008"/>
              </p:ext>
            </p:extLst>
          </p:nvPr>
        </p:nvGraphicFramePr>
        <p:xfrm>
          <a:off x="1066800" y="2743200"/>
          <a:ext cx="7010400" cy="3286530"/>
        </p:xfrm>
        <a:graphic>
          <a:graphicData uri="http://schemas.openxmlformats.org/drawingml/2006/table">
            <a:tbl>
              <a:tblPr firstRow="1" bandRow="1">
                <a:tableStyleId>{5C22544A-7EE6-4342-B048-85BDC9FD1C3A}</a:tableStyleId>
              </a:tblPr>
              <a:tblGrid>
                <a:gridCol w="3505200"/>
                <a:gridCol w="3505200"/>
              </a:tblGrid>
              <a:tr h="457200">
                <a:tc>
                  <a:txBody>
                    <a:bodyPr/>
                    <a:lstStyle/>
                    <a:p>
                      <a:pPr algn="ctr"/>
                      <a:r>
                        <a:rPr lang="en-US" dirty="0" smtClean="0"/>
                        <a:t>Subject</a:t>
                      </a:r>
                      <a:endParaRPr lang="en-US" dirty="0"/>
                    </a:p>
                  </a:txBody>
                  <a:tcPr/>
                </a:tc>
                <a:tc>
                  <a:txBody>
                    <a:bodyPr/>
                    <a:lstStyle/>
                    <a:p>
                      <a:pPr algn="ctr"/>
                      <a:r>
                        <a:rPr lang="en-US" dirty="0" smtClean="0"/>
                        <a:t>Percent Seeking Assistance</a:t>
                      </a:r>
                      <a:endParaRPr lang="en-US" dirty="0"/>
                    </a:p>
                  </a:txBody>
                  <a:tcPr/>
                </a:tc>
              </a:tr>
              <a:tr h="471555">
                <a:tc>
                  <a:txBody>
                    <a:bodyPr/>
                    <a:lstStyle/>
                    <a:p>
                      <a:r>
                        <a:rPr lang="en-US" dirty="0" smtClean="0"/>
                        <a:t>Mathematics</a:t>
                      </a:r>
                      <a:endParaRPr lang="en-US" dirty="0"/>
                    </a:p>
                  </a:txBody>
                  <a:tcPr/>
                </a:tc>
                <a:tc>
                  <a:txBody>
                    <a:bodyPr/>
                    <a:lstStyle/>
                    <a:p>
                      <a:pPr algn="ctr"/>
                      <a:r>
                        <a:rPr lang="en-US" dirty="0" smtClean="0"/>
                        <a:t>42.72</a:t>
                      </a:r>
                      <a:endParaRPr lang="en-US" dirty="0"/>
                    </a:p>
                  </a:txBody>
                  <a:tcPr/>
                </a:tc>
              </a:tr>
              <a:tr h="471555">
                <a:tc>
                  <a:txBody>
                    <a:bodyPr/>
                    <a:lstStyle/>
                    <a:p>
                      <a:r>
                        <a:rPr lang="en-US" dirty="0" smtClean="0"/>
                        <a:t>Science</a:t>
                      </a:r>
                      <a:endParaRPr lang="en-US" dirty="0"/>
                    </a:p>
                  </a:txBody>
                  <a:tcPr/>
                </a:tc>
                <a:tc>
                  <a:txBody>
                    <a:bodyPr/>
                    <a:lstStyle/>
                    <a:p>
                      <a:pPr algn="ctr"/>
                      <a:r>
                        <a:rPr lang="en-US" dirty="0" smtClean="0"/>
                        <a:t>28.46</a:t>
                      </a:r>
                      <a:endParaRPr lang="en-US" dirty="0"/>
                    </a:p>
                  </a:txBody>
                  <a:tcPr/>
                </a:tc>
              </a:tr>
              <a:tr h="471555">
                <a:tc>
                  <a:txBody>
                    <a:bodyPr/>
                    <a:lstStyle/>
                    <a:p>
                      <a:r>
                        <a:rPr lang="en-US" dirty="0" smtClean="0"/>
                        <a:t>English/Language</a:t>
                      </a:r>
                      <a:r>
                        <a:rPr lang="en-US" baseline="0" dirty="0" smtClean="0"/>
                        <a:t> Arts</a:t>
                      </a:r>
                      <a:endParaRPr lang="en-US" dirty="0"/>
                    </a:p>
                  </a:txBody>
                  <a:tcPr/>
                </a:tc>
                <a:tc>
                  <a:txBody>
                    <a:bodyPr/>
                    <a:lstStyle/>
                    <a:p>
                      <a:pPr algn="ctr"/>
                      <a:r>
                        <a:rPr lang="en-US" dirty="0" smtClean="0"/>
                        <a:t>21.34</a:t>
                      </a:r>
                      <a:endParaRPr lang="en-US" dirty="0"/>
                    </a:p>
                  </a:txBody>
                  <a:tcPr/>
                </a:tc>
              </a:tr>
              <a:tr h="471555">
                <a:tc>
                  <a:txBody>
                    <a:bodyPr/>
                    <a:lstStyle/>
                    <a:p>
                      <a:r>
                        <a:rPr lang="en-US" dirty="0" smtClean="0"/>
                        <a:t>Foreign Language</a:t>
                      </a:r>
                      <a:endParaRPr lang="en-US" dirty="0"/>
                    </a:p>
                  </a:txBody>
                  <a:tcPr/>
                </a:tc>
                <a:tc>
                  <a:txBody>
                    <a:bodyPr/>
                    <a:lstStyle/>
                    <a:p>
                      <a:pPr algn="ctr"/>
                      <a:r>
                        <a:rPr lang="en-US" dirty="0" smtClean="0"/>
                        <a:t>19.48</a:t>
                      </a:r>
                      <a:endParaRPr lang="en-US" dirty="0"/>
                    </a:p>
                  </a:txBody>
                  <a:tcPr/>
                </a:tc>
              </a:tr>
              <a:tr h="471555">
                <a:tc>
                  <a:txBody>
                    <a:bodyPr/>
                    <a:lstStyle/>
                    <a:p>
                      <a:r>
                        <a:rPr lang="en-US" dirty="0" smtClean="0"/>
                        <a:t>Computing</a:t>
                      </a:r>
                      <a:endParaRPr lang="en-US" dirty="0"/>
                    </a:p>
                  </a:txBody>
                  <a:tcPr/>
                </a:tc>
                <a:tc>
                  <a:txBody>
                    <a:bodyPr/>
                    <a:lstStyle/>
                    <a:p>
                      <a:pPr algn="ctr"/>
                      <a:r>
                        <a:rPr lang="en-US" dirty="0" smtClean="0"/>
                        <a:t>9.92</a:t>
                      </a:r>
                      <a:endParaRPr lang="en-US" dirty="0"/>
                    </a:p>
                  </a:txBody>
                  <a:tcPr/>
                </a:tc>
              </a:tr>
              <a:tr h="471555">
                <a:tc>
                  <a:txBody>
                    <a:bodyPr/>
                    <a:lstStyle/>
                    <a:p>
                      <a:r>
                        <a:rPr lang="en-US" dirty="0" smtClean="0"/>
                        <a:t>Reading</a:t>
                      </a:r>
                      <a:endParaRPr lang="en-US" dirty="0"/>
                    </a:p>
                  </a:txBody>
                  <a:tcPr/>
                </a:tc>
                <a:tc>
                  <a:txBody>
                    <a:bodyPr/>
                    <a:lstStyle/>
                    <a:p>
                      <a:pPr algn="ctr"/>
                      <a:r>
                        <a:rPr lang="en-US" dirty="0" smtClean="0"/>
                        <a:t>7.33</a:t>
                      </a:r>
                      <a:endParaRPr lang="en-US" dirty="0"/>
                    </a:p>
                  </a:txBody>
                  <a:tcPr/>
                </a:tc>
              </a:tr>
            </a:tbl>
          </a:graphicData>
        </a:graphic>
      </p:graphicFrame>
    </p:spTree>
    <p:extLst>
      <p:ext uri="{BB962C8B-B14F-4D97-AF65-F5344CB8AC3E}">
        <p14:creationId xmlns:p14="http://schemas.microsoft.com/office/powerpoint/2010/main" val="11296546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Academics, engagement, and involvement</a:t>
            </a:r>
          </a:p>
          <a:p>
            <a:r>
              <a:rPr lang="en-US" dirty="0" smtClean="0"/>
              <a:t>College and career readiness </a:t>
            </a:r>
          </a:p>
          <a:p>
            <a:r>
              <a:rPr lang="en-US" dirty="0" smtClean="0"/>
              <a:t>Career interests</a:t>
            </a:r>
          </a:p>
          <a:p>
            <a:r>
              <a:rPr lang="en-US" dirty="0" smtClean="0"/>
              <a:t>Career development</a:t>
            </a:r>
          </a:p>
          <a:p>
            <a:r>
              <a:rPr lang="en-US" dirty="0" smtClean="0"/>
              <a:t>Future planning</a:t>
            </a:r>
          </a:p>
          <a:p>
            <a:r>
              <a:rPr lang="en-US" dirty="0" smtClean="0"/>
              <a:t>Interests in guidance and </a:t>
            </a:r>
            <a:r>
              <a:rPr lang="en-US" dirty="0" smtClean="0"/>
              <a:t>support services</a:t>
            </a:r>
            <a:endParaRPr lang="en-US" dirty="0" smtClean="0"/>
          </a:p>
          <a:p>
            <a:r>
              <a:rPr lang="en-US" dirty="0" smtClean="0"/>
              <a:t>Plans and aspirations</a:t>
            </a:r>
            <a:endParaRPr lang="en-US" dirty="0"/>
          </a:p>
        </p:txBody>
      </p:sp>
      <p:sp>
        <p:nvSpPr>
          <p:cNvPr id="3" name="Title 2"/>
          <p:cNvSpPr>
            <a:spLocks noGrp="1"/>
          </p:cNvSpPr>
          <p:nvPr>
            <p:ph type="title"/>
          </p:nvPr>
        </p:nvSpPr>
        <p:spPr/>
        <p:txBody>
          <a:bodyPr/>
          <a:lstStyle/>
          <a:p>
            <a:r>
              <a:rPr lang="en-US" dirty="0" smtClean="0"/>
              <a:t>Data </a:t>
            </a:r>
            <a:r>
              <a:rPr lang="en-US" dirty="0" smtClean="0"/>
              <a:t>from Three Domains</a:t>
            </a:r>
            <a:endParaRPr lang="en-US" dirty="0"/>
          </a:p>
        </p:txBody>
      </p:sp>
    </p:spTree>
    <p:extLst>
      <p:ext uri="{BB962C8B-B14F-4D97-AF65-F5344CB8AC3E}">
        <p14:creationId xmlns:p14="http://schemas.microsoft.com/office/powerpoint/2010/main" val="1743757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Household level of education – first gen status</a:t>
            </a:r>
            <a:br>
              <a:rPr lang="en-US" dirty="0" smtClean="0"/>
            </a:br>
            <a:endParaRPr lang="en-US" dirty="0" smtClean="0"/>
          </a:p>
          <a:p>
            <a:r>
              <a:rPr lang="en-US" dirty="0" smtClean="0"/>
              <a:t>Living situation</a:t>
            </a:r>
            <a:br>
              <a:rPr lang="en-US" dirty="0" smtClean="0"/>
            </a:br>
            <a:endParaRPr lang="en-US" dirty="0" smtClean="0"/>
          </a:p>
          <a:p>
            <a:r>
              <a:rPr lang="en-US" dirty="0" smtClean="0"/>
              <a:t>Usual grades earned</a:t>
            </a:r>
            <a:br>
              <a:rPr lang="en-US" dirty="0" smtClean="0"/>
            </a:br>
            <a:endParaRPr lang="en-US" dirty="0" smtClean="0"/>
          </a:p>
          <a:p>
            <a:r>
              <a:rPr lang="en-US" dirty="0" smtClean="0"/>
              <a:t>Language spoken in the home</a:t>
            </a:r>
            <a:endParaRPr lang="en-US" dirty="0"/>
          </a:p>
        </p:txBody>
      </p:sp>
      <p:sp>
        <p:nvSpPr>
          <p:cNvPr id="3" name="Title 2"/>
          <p:cNvSpPr>
            <a:spLocks noGrp="1"/>
          </p:cNvSpPr>
          <p:nvPr>
            <p:ph type="title"/>
          </p:nvPr>
        </p:nvSpPr>
        <p:spPr/>
        <p:txBody>
          <a:bodyPr/>
          <a:lstStyle/>
          <a:p>
            <a:r>
              <a:rPr lang="en-US" dirty="0" smtClean="0"/>
              <a:t>Data </a:t>
            </a:r>
            <a:r>
              <a:rPr lang="en-US" dirty="0" smtClean="0"/>
              <a:t>from Three Domains and</a:t>
            </a:r>
            <a:br>
              <a:rPr lang="en-US" dirty="0" smtClean="0"/>
            </a:br>
            <a:r>
              <a:rPr lang="en-US" dirty="0" smtClean="0"/>
              <a:t>Important Background Characteristics</a:t>
            </a:r>
            <a:endParaRPr lang="en-US" dirty="0"/>
          </a:p>
        </p:txBody>
      </p:sp>
    </p:spTree>
    <p:extLst>
      <p:ext uri="{BB962C8B-B14F-4D97-AF65-F5344CB8AC3E}">
        <p14:creationId xmlns:p14="http://schemas.microsoft.com/office/powerpoint/2010/main" val="1066204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Individual and group summaries</a:t>
            </a:r>
            <a:br>
              <a:rPr lang="en-US" dirty="0" smtClean="0"/>
            </a:br>
            <a:endParaRPr lang="en-US" dirty="0" smtClean="0"/>
          </a:p>
          <a:p>
            <a:r>
              <a:rPr lang="en-US" dirty="0" smtClean="0"/>
              <a:t>Key factor summaries</a:t>
            </a:r>
            <a:br>
              <a:rPr lang="en-US" dirty="0" smtClean="0"/>
            </a:br>
            <a:endParaRPr lang="en-US" dirty="0" smtClean="0"/>
          </a:p>
          <a:p>
            <a:r>
              <a:rPr lang="en-US" dirty="0" smtClean="0"/>
              <a:t>Comparison reports</a:t>
            </a:r>
            <a:br>
              <a:rPr lang="en-US" dirty="0" smtClean="0"/>
            </a:br>
            <a:endParaRPr lang="en-US" dirty="0" smtClean="0"/>
          </a:p>
          <a:p>
            <a:r>
              <a:rPr lang="en-US" dirty="0" smtClean="0"/>
              <a:t>Change reports</a:t>
            </a:r>
            <a:br>
              <a:rPr lang="en-US" dirty="0" smtClean="0"/>
            </a:br>
            <a:endParaRPr lang="en-US" dirty="0" smtClean="0"/>
          </a:p>
          <a:p>
            <a:r>
              <a:rPr lang="en-US" dirty="0" smtClean="0"/>
              <a:t>Custom reporting on any item response or group of item responses</a:t>
            </a:r>
          </a:p>
          <a:p>
            <a:endParaRPr lang="en-US" dirty="0"/>
          </a:p>
        </p:txBody>
      </p:sp>
      <p:sp>
        <p:nvSpPr>
          <p:cNvPr id="3" name="Title 2"/>
          <p:cNvSpPr>
            <a:spLocks noGrp="1"/>
          </p:cNvSpPr>
          <p:nvPr>
            <p:ph type="title"/>
          </p:nvPr>
        </p:nvSpPr>
        <p:spPr/>
        <p:txBody>
          <a:bodyPr/>
          <a:lstStyle/>
          <a:p>
            <a:r>
              <a:rPr lang="en-US" dirty="0" smtClean="0"/>
              <a:t>Standard and Custom Reporting</a:t>
            </a:r>
            <a:endParaRPr lang="en-US" dirty="0"/>
          </a:p>
        </p:txBody>
      </p:sp>
    </p:spTree>
    <p:extLst>
      <p:ext uri="{BB962C8B-B14F-4D97-AF65-F5344CB8AC3E}">
        <p14:creationId xmlns:p14="http://schemas.microsoft.com/office/powerpoint/2010/main" val="21561053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457200" y="457200"/>
            <a:ext cx="8183563" cy="1052513"/>
          </a:xfrm>
        </p:spPr>
        <p:txBody>
          <a:bodyPr>
            <a:normAutofit/>
          </a:bodyPr>
          <a:lstStyle/>
          <a:p>
            <a:r>
              <a:rPr lang="en-US" dirty="0" smtClean="0"/>
              <a:t>School Engagement Concerns Report</a:t>
            </a:r>
            <a:br>
              <a:rPr lang="en-US" dirty="0" smtClean="0"/>
            </a:br>
            <a:endParaRPr lang="en-US" sz="2700" dirty="0" smtClean="0"/>
          </a:p>
        </p:txBody>
      </p:sp>
      <p:sp>
        <p:nvSpPr>
          <p:cNvPr id="41986" name="Content Placeholder 2"/>
          <p:cNvSpPr>
            <a:spLocks noGrp="1"/>
          </p:cNvSpPr>
          <p:nvPr>
            <p:ph idx="1"/>
          </p:nvPr>
        </p:nvSpPr>
        <p:spPr>
          <a:xfrm>
            <a:off x="457200" y="2365375"/>
            <a:ext cx="8183563" cy="4187825"/>
          </a:xfrm>
        </p:spPr>
        <p:txBody>
          <a:bodyPr/>
          <a:lstStyle/>
          <a:p>
            <a:pPr marL="0" indent="0">
              <a:buNone/>
            </a:pPr>
            <a:r>
              <a:rPr lang="en-US" dirty="0" smtClean="0"/>
              <a:t>School Engagement Concerns Report</a:t>
            </a:r>
          </a:p>
          <a:p>
            <a:r>
              <a:rPr lang="en-US" dirty="0" smtClean="0"/>
              <a:t>Report lists students in order of greater to fewer risk factors</a:t>
            </a:r>
            <a:r>
              <a:rPr lang="en-US" dirty="0"/>
              <a:t/>
            </a:r>
            <a:br>
              <a:rPr lang="en-US" dirty="0"/>
            </a:br>
            <a:endParaRPr lang="en-US" dirty="0" smtClean="0"/>
          </a:p>
          <a:p>
            <a:r>
              <a:rPr lang="en-US" dirty="0" smtClean="0"/>
              <a:t>Report lists factors in order of greater to fewer students associated</a:t>
            </a:r>
          </a:p>
        </p:txBody>
      </p:sp>
      <p:sp>
        <p:nvSpPr>
          <p:cNvPr id="2" name="TextBox 1"/>
          <p:cNvSpPr txBox="1"/>
          <p:nvPr/>
        </p:nvSpPr>
        <p:spPr>
          <a:xfrm>
            <a:off x="1752600" y="990600"/>
            <a:ext cx="6019800" cy="646331"/>
          </a:xfrm>
          <a:prstGeom prst="rect">
            <a:avLst/>
          </a:prstGeom>
          <a:noFill/>
        </p:spPr>
        <p:txBody>
          <a:bodyPr wrap="square" rtlCol="0">
            <a:spAutoFit/>
          </a:bodyPr>
          <a:lstStyle/>
          <a:p>
            <a:r>
              <a:rPr lang="en-US" dirty="0" smtClean="0">
                <a:solidFill>
                  <a:schemeClr val="bg1"/>
                </a:solidFill>
              </a:rPr>
              <a:t>Students whose engagement and effort place them at high risk for poor achievement and dropping out</a:t>
            </a:r>
            <a:endParaRPr lang="en-US" dirty="0">
              <a:solidFill>
                <a:schemeClr val="bg1"/>
              </a:solidFill>
            </a:endParaRPr>
          </a:p>
        </p:txBody>
      </p:sp>
    </p:spTree>
    <p:extLst>
      <p:ext uri="{BB962C8B-B14F-4D97-AF65-F5344CB8AC3E}">
        <p14:creationId xmlns:p14="http://schemas.microsoft.com/office/powerpoint/2010/main" val="12003119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2543049"/>
              </p:ext>
            </p:extLst>
          </p:nvPr>
        </p:nvGraphicFramePr>
        <p:xfrm>
          <a:off x="685800" y="2590799"/>
          <a:ext cx="7772400" cy="3413760"/>
        </p:xfrm>
        <a:graphic>
          <a:graphicData uri="http://schemas.openxmlformats.org/drawingml/2006/table">
            <a:tbl>
              <a:tblPr/>
              <a:tblGrid>
                <a:gridCol w="523143"/>
                <a:gridCol w="373673"/>
                <a:gridCol w="3960934"/>
                <a:gridCol w="2914650"/>
              </a:tblGrid>
              <a:tr h="8382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bg2"/>
                          </a:solidFill>
                          <a:latin typeface="+mn-lt"/>
                          <a:ea typeface="Times New Roman" pitchFamily="18" charset="0"/>
                          <a:cs typeface="Arial" pitchFamily="34" charset="0"/>
                          <a:hlinkClick r:id="rId2"/>
                        </a:rPr>
                        <a:t>Send email to listed respondents and/or parents/guardians</a:t>
                      </a:r>
                      <a:r>
                        <a:rPr lang="en-US" sz="1800" kern="1200" dirty="0" smtClean="0">
                          <a:solidFill>
                            <a:schemeClr val="bg2"/>
                          </a:solidFill>
                          <a:latin typeface="+mn-lt"/>
                          <a:ea typeface="Times New Roman" pitchFamily="18" charset="0"/>
                          <a:cs typeface="Arial" pitchFamily="34" charset="0"/>
                        </a:rPr>
                        <a:t> </a:t>
                      </a:r>
                      <a:endParaRPr lang="en-US" sz="1800" kern="1200" dirty="0" smtClean="0">
                        <a:solidFill>
                          <a:schemeClr val="bg2"/>
                        </a:solidFill>
                        <a:latin typeface="+mn-lt"/>
                        <a:ea typeface="+mn-ea"/>
                        <a:cs typeface="Arial" pitchFamily="34" charset="0"/>
                      </a:endParaRPr>
                    </a:p>
                  </a:txBody>
                  <a:tcPr marL="19050" marR="19050" marT="19050" marB="19050" anchor="ctr">
                    <a:lnL>
                      <a:noFill/>
                    </a:lnL>
                    <a:lnR>
                      <a:noFill/>
                    </a:lnR>
                    <a:lnT>
                      <a:noFill/>
                    </a:lnT>
                    <a:lnB>
                      <a:noFill/>
                    </a:lnB>
                    <a:solidFill>
                      <a:srgbClr val="B3CCFF"/>
                    </a:solidFill>
                  </a:tcPr>
                </a:tc>
                <a:tc hMerge="1">
                  <a:txBody>
                    <a:bodyPr/>
                    <a:lstStyle/>
                    <a:p>
                      <a:pPr marL="0" marR="0">
                        <a:spcBef>
                          <a:spcPts val="0"/>
                        </a:spcBef>
                        <a:spcAft>
                          <a:spcPts val="0"/>
                        </a:spcAft>
                      </a:pPr>
                      <a:endParaRPr lang="en-US" sz="1800" dirty="0">
                        <a:latin typeface="+mn-lt"/>
                        <a:ea typeface="Calibri"/>
                        <a:cs typeface="Times New Roman"/>
                      </a:endParaRPr>
                    </a:p>
                  </a:txBody>
                  <a:tcPr marL="19050" marR="19050" marT="19050" marB="19050" anchor="ctr">
                    <a:lnL>
                      <a:noFill/>
                    </a:lnL>
                    <a:lnR>
                      <a:noFill/>
                    </a:lnR>
                    <a:lnT>
                      <a:noFill/>
                    </a:lnT>
                    <a:lnB>
                      <a:noFill/>
                    </a:lnB>
                    <a:solidFill>
                      <a:schemeClr val="bg1"/>
                    </a:solidFill>
                  </a:tcPr>
                </a:tc>
                <a:tc hMerge="1">
                  <a:txBody>
                    <a:bodyPr/>
                    <a:lstStyle/>
                    <a:p>
                      <a:pPr marL="0" marR="0">
                        <a:spcBef>
                          <a:spcPts val="0"/>
                        </a:spcBef>
                        <a:spcAft>
                          <a:spcPts val="0"/>
                        </a:spcAft>
                      </a:pPr>
                      <a:endParaRPr lang="en-US" sz="1800" dirty="0">
                        <a:latin typeface="+mn-lt"/>
                        <a:ea typeface="Calibri"/>
                        <a:cs typeface="Times New Roman"/>
                      </a:endParaRPr>
                    </a:p>
                  </a:txBody>
                  <a:tcPr marL="19050" marR="19050" marT="19050" marB="19050" anchor="ctr">
                    <a:lnL>
                      <a:noFill/>
                    </a:lnL>
                    <a:lnR>
                      <a:noFill/>
                    </a:lnR>
                    <a:lnT>
                      <a:noFill/>
                    </a:lnT>
                    <a:lnB>
                      <a:noFill/>
                    </a:lnB>
                    <a:solidFill>
                      <a:schemeClr val="bg1"/>
                    </a:solidFill>
                  </a:tcPr>
                </a:tc>
                <a:tc hMerge="1">
                  <a:txBody>
                    <a:bodyPr/>
                    <a:lstStyle/>
                    <a:p>
                      <a:pPr marL="0" marR="0">
                        <a:spcBef>
                          <a:spcPts val="0"/>
                        </a:spcBef>
                        <a:spcAft>
                          <a:spcPts val="0"/>
                        </a:spcAft>
                      </a:pPr>
                      <a:endParaRPr lang="en-US" sz="1800" dirty="0">
                        <a:latin typeface="+mn-lt"/>
                        <a:ea typeface="Calibri"/>
                        <a:cs typeface="Times New Roman"/>
                      </a:endParaRPr>
                    </a:p>
                  </a:txBody>
                  <a:tcPr marL="19050" marR="19050" marT="19050" marB="19050" anchor="ctr">
                    <a:lnL>
                      <a:noFill/>
                    </a:lnL>
                    <a:lnR>
                      <a:noFill/>
                    </a:lnR>
                    <a:lnT>
                      <a:noFill/>
                    </a:lnT>
                    <a:lnB>
                      <a:noFill/>
                    </a:lnB>
                    <a:solidFill>
                      <a:schemeClr val="bg1"/>
                    </a:solidFill>
                  </a:tcPr>
                </a:tc>
              </a:tr>
              <a:tr h="228599">
                <a:tc>
                  <a:txBody>
                    <a:bodyPr/>
                    <a:lstStyle/>
                    <a:p>
                      <a:pPr marL="0" marR="0" algn="r">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228599">
                <a:tc>
                  <a:txBody>
                    <a:bodyPr/>
                    <a:lstStyle/>
                    <a:p>
                      <a:pPr marL="0" marR="0" algn="r">
                        <a:spcBef>
                          <a:spcPts val="0"/>
                        </a:spcBef>
                        <a:spcAft>
                          <a:spcPts val="0"/>
                        </a:spcAft>
                      </a:pPr>
                      <a:r>
                        <a:rPr lang="en-US" sz="1600" dirty="0">
                          <a:latin typeface="+mn-lt"/>
                          <a:ea typeface="Times New Roman"/>
                          <a:cs typeface="Times New Roman"/>
                        </a:rPr>
                        <a:t>1.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3"/>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14/32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99059">
                <a:tc>
                  <a:txBody>
                    <a:bodyPr/>
                    <a:lstStyle/>
                    <a:p>
                      <a:pPr marL="0" marR="0" algn="r">
                        <a:spcBef>
                          <a:spcPts val="0"/>
                        </a:spcBef>
                        <a:spcAft>
                          <a:spcPts val="0"/>
                        </a:spcAft>
                      </a:pPr>
                      <a:r>
                        <a:rPr lang="en-US" sz="1600" dirty="0">
                          <a:latin typeface="+mn-lt"/>
                          <a:ea typeface="Times New Roman"/>
                          <a:cs typeface="Times New Roman"/>
                        </a:rPr>
                        <a:t>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4"/>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14/32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dirty="0">
                          <a:latin typeface="+mn-lt"/>
                          <a:ea typeface="Times New Roman"/>
                          <a:cs typeface="Times New Roman"/>
                        </a:rPr>
                        <a:t>3.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5"/>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13/32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144779">
                <a:tc>
                  <a:txBody>
                    <a:bodyPr/>
                    <a:lstStyle/>
                    <a:p>
                      <a:pPr marL="0" marR="0" algn="r">
                        <a:spcBef>
                          <a:spcPts val="0"/>
                        </a:spcBef>
                        <a:spcAft>
                          <a:spcPts val="0"/>
                        </a:spcAft>
                      </a:pPr>
                      <a:r>
                        <a:rPr lang="en-US" sz="1600" dirty="0">
                          <a:latin typeface="+mn-lt"/>
                          <a:ea typeface="Times New Roman"/>
                          <a:cs typeface="Times New Roman"/>
                        </a:rPr>
                        <a:t>4.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6"/>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12/32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243839">
                <a:tc>
                  <a:txBody>
                    <a:bodyPr/>
                    <a:lstStyle/>
                    <a:p>
                      <a:pPr marL="0" marR="0" algn="r">
                        <a:spcBef>
                          <a:spcPts val="0"/>
                        </a:spcBef>
                        <a:spcAft>
                          <a:spcPts val="0"/>
                        </a:spcAft>
                      </a:pPr>
                      <a:r>
                        <a:rPr lang="en-US" sz="1600" dirty="0">
                          <a:latin typeface="+mn-lt"/>
                          <a:ea typeface="Times New Roman"/>
                          <a:cs typeface="Times New Roman"/>
                        </a:rPr>
                        <a:t>5.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7"/>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12/32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114299">
                <a:tc>
                  <a:txBody>
                    <a:bodyPr/>
                    <a:lstStyle/>
                    <a:p>
                      <a:pPr marL="0" marR="0" algn="r">
                        <a:spcBef>
                          <a:spcPts val="0"/>
                        </a:spcBef>
                        <a:spcAft>
                          <a:spcPts val="0"/>
                        </a:spcAft>
                      </a:pPr>
                      <a:r>
                        <a:rPr lang="en-US" sz="1600" dirty="0">
                          <a:latin typeface="+mn-lt"/>
                          <a:ea typeface="Times New Roman"/>
                          <a:cs typeface="Times New Roman"/>
                        </a:rPr>
                        <a:t>6.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8"/>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12/32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dirty="0">
                          <a:latin typeface="+mn-lt"/>
                          <a:ea typeface="Times New Roman"/>
                          <a:cs typeface="Times New Roman"/>
                        </a:rPr>
                        <a:t>7.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9"/>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11/32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83819">
                <a:tc>
                  <a:txBody>
                    <a:bodyPr/>
                    <a:lstStyle/>
                    <a:p>
                      <a:pPr marL="0" marR="0" algn="r">
                        <a:spcBef>
                          <a:spcPts val="0"/>
                        </a:spcBef>
                        <a:spcAft>
                          <a:spcPts val="0"/>
                        </a:spcAft>
                      </a:pPr>
                      <a:r>
                        <a:rPr lang="en-US" sz="1600" dirty="0">
                          <a:latin typeface="+mn-lt"/>
                          <a:ea typeface="Times New Roman"/>
                          <a:cs typeface="Times New Roman"/>
                        </a:rPr>
                        <a:t>8.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10"/>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11/32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182879">
                <a:tc>
                  <a:txBody>
                    <a:bodyPr/>
                    <a:lstStyle/>
                    <a:p>
                      <a:pPr marL="0" marR="0" algn="r">
                        <a:spcBef>
                          <a:spcPts val="0"/>
                        </a:spcBef>
                        <a:spcAft>
                          <a:spcPts val="0"/>
                        </a:spcAft>
                      </a:pPr>
                      <a:r>
                        <a:rPr lang="en-US" sz="1600" dirty="0">
                          <a:latin typeface="+mn-lt"/>
                          <a:ea typeface="Times New Roman"/>
                          <a:cs typeface="Times New Roman"/>
                        </a:rPr>
                        <a:t>9.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11"/>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11/32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r h="76200">
                <a:tc>
                  <a:txBody>
                    <a:bodyPr/>
                    <a:lstStyle/>
                    <a:p>
                      <a:pPr marL="0" marR="0" algn="r">
                        <a:spcBef>
                          <a:spcPts val="0"/>
                        </a:spcBef>
                        <a:spcAft>
                          <a:spcPts val="0"/>
                        </a:spcAft>
                      </a:pPr>
                      <a:r>
                        <a:rPr lang="en-US" sz="1600" dirty="0">
                          <a:latin typeface="+mn-lt"/>
                          <a:ea typeface="Times New Roman"/>
                          <a:cs typeface="Times New Roman"/>
                        </a:rPr>
                        <a:t>10.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u="none" strike="noStrike" dirty="0">
                          <a:solidFill>
                            <a:srgbClr val="0000FF"/>
                          </a:solidFill>
                          <a:latin typeface="+mn-lt"/>
                          <a:ea typeface="Times New Roman"/>
                          <a:cs typeface="Times New Roman"/>
                          <a:hlinkClick r:id="rId12"/>
                        </a:rPr>
                        <a:t>Student Name</a:t>
                      </a:r>
                      <a:r>
                        <a:rPr lang="en-US" sz="1600" dirty="0">
                          <a:latin typeface="+mn-lt"/>
                          <a:ea typeface="Times New Roman"/>
                          <a:cs typeface="Times New Roman"/>
                        </a:rPr>
                        <a:t>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c>
                  <a:txBody>
                    <a:bodyPr/>
                    <a:lstStyle/>
                    <a:p>
                      <a:pPr marL="0" marR="0">
                        <a:spcBef>
                          <a:spcPts val="0"/>
                        </a:spcBef>
                        <a:spcAft>
                          <a:spcPts val="0"/>
                        </a:spcAft>
                      </a:pPr>
                      <a:r>
                        <a:rPr lang="en-US" sz="1600" dirty="0">
                          <a:latin typeface="+mn-lt"/>
                          <a:ea typeface="Times New Roman"/>
                          <a:cs typeface="Times New Roman"/>
                        </a:rPr>
                        <a:t>11/32 </a:t>
                      </a:r>
                      <a:endParaRPr lang="en-US" sz="1600" dirty="0">
                        <a:latin typeface="+mn-lt"/>
                        <a:ea typeface="Calibri"/>
                        <a:cs typeface="Times New Roman"/>
                      </a:endParaRPr>
                    </a:p>
                  </a:txBody>
                  <a:tcPr marL="19050" marR="19050" marT="19050" marB="19050" anchor="ctr">
                    <a:lnL>
                      <a:noFill/>
                    </a:lnL>
                    <a:lnR>
                      <a:noFill/>
                    </a:lnR>
                    <a:lnT>
                      <a:noFill/>
                    </a:lnT>
                    <a:lnB>
                      <a:noFill/>
                    </a:lnB>
                    <a:solidFill>
                      <a:srgbClr val="B3CCFF"/>
                    </a:solidFill>
                  </a:tcPr>
                </a:tc>
              </a:tr>
            </a:tbl>
          </a:graphicData>
        </a:graphic>
      </p:graphicFrame>
      <p:sp>
        <p:nvSpPr>
          <p:cNvPr id="44033" name="Rectangle 1"/>
          <p:cNvSpPr>
            <a:spLocks noChangeArrowheads="1"/>
          </p:cNvSpPr>
          <p:nvPr/>
        </p:nvSpPr>
        <p:spPr bwMode="auto">
          <a:xfrm>
            <a:off x="381000" y="581988"/>
            <a:ext cx="8763000" cy="1015663"/>
          </a:xfrm>
          <a:prstGeom prst="rect">
            <a:avLst/>
          </a:prstGeom>
          <a:noFill/>
          <a:ln w="9525">
            <a:noFill/>
            <a:miter lim="800000"/>
            <a:headEnd/>
            <a:tailEnd/>
          </a:ln>
          <a:effectLst/>
        </p:spPr>
        <p:txBody>
          <a:bodyPr wrap="square" anchor="ctr">
            <a:spAutoFit/>
          </a:bodyPr>
          <a:lstStyle/>
          <a:p>
            <a:pPr>
              <a:defRPr/>
            </a:pPr>
            <a:r>
              <a:rPr lang="en-US" sz="2400" b="1" dirty="0" smtClean="0">
                <a:solidFill>
                  <a:schemeClr val="bg2"/>
                </a:solidFill>
                <a:latin typeface="+mj-lt"/>
                <a:ea typeface="Times New Roman" pitchFamily="18" charset="0"/>
                <a:cs typeface="Arial" pitchFamily="34" charset="0"/>
              </a:rPr>
              <a:t>High </a:t>
            </a:r>
            <a:r>
              <a:rPr lang="en-US" sz="2400" b="1" dirty="0">
                <a:solidFill>
                  <a:schemeClr val="bg2"/>
                </a:solidFill>
                <a:latin typeface="+mj-lt"/>
                <a:ea typeface="Times New Roman" pitchFamily="18" charset="0"/>
                <a:cs typeface="Arial" pitchFamily="34" charset="0"/>
              </a:rPr>
              <a:t>School Engagement Concerns Report</a:t>
            </a:r>
          </a:p>
          <a:p>
            <a:pPr>
              <a:defRPr/>
            </a:pPr>
            <a:r>
              <a:rPr lang="en-US" b="1" dirty="0" smtClean="0">
                <a:solidFill>
                  <a:schemeClr val="bg2"/>
                </a:solidFill>
                <a:latin typeface="+mj-lt"/>
                <a:ea typeface="Times New Roman" pitchFamily="18" charset="0"/>
                <a:cs typeface="Arial" pitchFamily="34" charset="0"/>
              </a:rPr>
              <a:t>172 of 448 respondents </a:t>
            </a:r>
            <a:r>
              <a:rPr lang="en-US" b="1" dirty="0">
                <a:solidFill>
                  <a:schemeClr val="bg2"/>
                </a:solidFill>
                <a:latin typeface="+mj-lt"/>
                <a:ea typeface="Times New Roman" pitchFamily="18" charset="0"/>
                <a:cs typeface="Arial" pitchFamily="34" charset="0"/>
              </a:rPr>
              <a:t>in </a:t>
            </a:r>
            <a:r>
              <a:rPr lang="en-US" b="1" dirty="0" smtClean="0">
                <a:solidFill>
                  <a:schemeClr val="bg2"/>
                </a:solidFill>
                <a:latin typeface="+mj-lt"/>
                <a:ea typeface="Times New Roman" pitchFamily="18" charset="0"/>
                <a:cs typeface="Arial" pitchFamily="34" charset="0"/>
              </a:rPr>
              <a:t>2012-13 grade </a:t>
            </a:r>
            <a:r>
              <a:rPr lang="en-US" b="1" dirty="0">
                <a:solidFill>
                  <a:schemeClr val="bg2"/>
                </a:solidFill>
                <a:latin typeface="+mj-lt"/>
                <a:ea typeface="Times New Roman" pitchFamily="18" charset="0"/>
                <a:cs typeface="Arial" pitchFamily="34" charset="0"/>
              </a:rPr>
              <a:t>9 </a:t>
            </a:r>
            <a:r>
              <a:rPr lang="en-US" b="1" dirty="0" smtClean="0">
                <a:solidFill>
                  <a:schemeClr val="bg2"/>
                </a:solidFill>
                <a:latin typeface="+mj-lt"/>
                <a:ea typeface="Times New Roman" pitchFamily="18" charset="0"/>
                <a:cs typeface="Arial" pitchFamily="34" charset="0"/>
              </a:rPr>
              <a:t>associated </a:t>
            </a:r>
            <a:r>
              <a:rPr lang="en-US" b="1" dirty="0">
                <a:solidFill>
                  <a:schemeClr val="bg2"/>
                </a:solidFill>
                <a:latin typeface="+mj-lt"/>
                <a:ea typeface="Times New Roman" pitchFamily="18" charset="0"/>
                <a:cs typeface="Arial" pitchFamily="34" charset="0"/>
              </a:rPr>
              <a:t>with 4 or more factors</a:t>
            </a:r>
            <a:endParaRPr lang="en-US" dirty="0">
              <a:solidFill>
                <a:schemeClr val="bg2"/>
              </a:solidFill>
              <a:latin typeface="+mj-lt"/>
              <a:ea typeface="Times New Roman" pitchFamily="18" charset="0"/>
              <a:cs typeface="Arial" pitchFamily="34" charset="0"/>
            </a:endParaRPr>
          </a:p>
          <a:p>
            <a:pPr eaLnBrk="0" hangingPunct="0">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1896864176"/>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18967471"/>
              </p:ext>
            </p:extLst>
          </p:nvPr>
        </p:nvGraphicFramePr>
        <p:xfrm>
          <a:off x="838200" y="2514600"/>
          <a:ext cx="7620000" cy="3939540"/>
        </p:xfrm>
        <a:graphic>
          <a:graphicData uri="http://schemas.openxmlformats.org/drawingml/2006/table">
            <a:tbl>
              <a:tblPr/>
              <a:tblGrid>
                <a:gridCol w="7620000"/>
              </a:tblGrid>
              <a:tr h="3886200">
                <a:tc>
                  <a:txBody>
                    <a:bodyPr/>
                    <a:lstStyle/>
                    <a:p>
                      <a:r>
                        <a:rPr lang="en-US" sz="1600" b="1" dirty="0" smtClean="0"/>
                        <a:t>School Engagement Concerns</a:t>
                      </a:r>
                    </a:p>
                    <a:p>
                      <a:endParaRPr lang="en-US" sz="1600" dirty="0" smtClean="0"/>
                    </a:p>
                    <a:p>
                      <a:r>
                        <a:rPr lang="en-US" sz="1600" dirty="0" smtClean="0"/>
                        <a:t>Low level of education in household</a:t>
                      </a:r>
                    </a:p>
                    <a:p>
                      <a:r>
                        <a:rPr lang="en-US" sz="1600" dirty="0" smtClean="0"/>
                        <a:t>Repeated one or more grades</a:t>
                      </a:r>
                    </a:p>
                    <a:p>
                      <a:r>
                        <a:rPr lang="en-US" sz="1600" dirty="0" smtClean="0"/>
                        <a:t>Learning Disability</a:t>
                      </a:r>
                    </a:p>
                    <a:p>
                      <a:r>
                        <a:rPr lang="en-US" sz="1600" dirty="0" smtClean="0"/>
                        <a:t>Suspension or expulsion</a:t>
                      </a:r>
                    </a:p>
                    <a:p>
                      <a:r>
                        <a:rPr lang="en-US" sz="1600" dirty="0" smtClean="0"/>
                        <a:t>Multiple absences due to serious illness</a:t>
                      </a:r>
                    </a:p>
                    <a:p>
                      <a:r>
                        <a:rPr lang="en-US" sz="1600" dirty="0" smtClean="0"/>
                        <a:t>No helpful people for education and career planning</a:t>
                      </a:r>
                    </a:p>
                    <a:p>
                      <a:r>
                        <a:rPr lang="en-US" sz="1600" dirty="0" smtClean="0"/>
                        <a:t>Must take more than four years to graduate from high school</a:t>
                      </a:r>
                    </a:p>
                    <a:p>
                      <a:r>
                        <a:rPr lang="en-US" sz="1600" dirty="0" smtClean="0"/>
                        <a:t>High cost of education and training</a:t>
                      </a:r>
                    </a:p>
                    <a:p>
                      <a:r>
                        <a:rPr lang="en-US" sz="1600" dirty="0" smtClean="0"/>
                        <a:t>Not involved in extracurricular activities</a:t>
                      </a:r>
                    </a:p>
                    <a:p>
                      <a:r>
                        <a:rPr lang="en-US" sz="1600" dirty="0" smtClean="0"/>
                        <a:t>Zero homework hours per week</a:t>
                      </a:r>
                    </a:p>
                    <a:p>
                      <a:r>
                        <a:rPr lang="en-US" sz="1600" dirty="0" smtClean="0"/>
                        <a:t>No career interests</a:t>
                      </a:r>
                    </a:p>
                    <a:p>
                      <a:r>
                        <a:rPr lang="en-US" sz="1600" dirty="0" smtClean="0"/>
                        <a:t>Classes aren't challenging</a:t>
                      </a:r>
                    </a:p>
                    <a:p>
                      <a:r>
                        <a:rPr lang="en-US" sz="1600" dirty="0" smtClean="0"/>
                        <a:t>Classes aren't interesting</a:t>
                      </a:r>
                    </a:p>
                    <a:p>
                      <a:r>
                        <a:rPr lang="en-US" sz="1600" dirty="0" smtClean="0"/>
                        <a:t>Less than full effort applied to classes</a:t>
                      </a:r>
                      <a:endParaRPr lang="en-US" sz="1800" dirty="0">
                        <a:latin typeface="+mn-lt"/>
                        <a:ea typeface="Calibri"/>
                        <a:cs typeface="Times New Roman"/>
                      </a:endParaRPr>
                    </a:p>
                  </a:txBody>
                  <a:tcPr marL="19050" marR="19050" marT="19050" marB="19050">
                    <a:lnL>
                      <a:noFill/>
                    </a:lnL>
                    <a:lnR>
                      <a:noFill/>
                    </a:lnR>
                    <a:lnT>
                      <a:noFill/>
                    </a:lnT>
                    <a:lnB>
                      <a:noFill/>
                    </a:lnB>
                    <a:solidFill>
                      <a:srgbClr val="B3CCFF"/>
                    </a:solidFill>
                  </a:tcPr>
                </a:tc>
              </a:tr>
            </a:tbl>
          </a:graphicData>
        </a:graphic>
      </p:graphicFrame>
      <p:sp>
        <p:nvSpPr>
          <p:cNvPr id="2" name="TextBox 1"/>
          <p:cNvSpPr txBox="1"/>
          <p:nvPr/>
        </p:nvSpPr>
        <p:spPr>
          <a:xfrm>
            <a:off x="1752600" y="1981200"/>
            <a:ext cx="7239000" cy="369332"/>
          </a:xfrm>
          <a:prstGeom prst="rect">
            <a:avLst/>
          </a:prstGeom>
          <a:noFill/>
        </p:spPr>
        <p:txBody>
          <a:bodyPr wrap="square" rtlCol="0">
            <a:spAutoFit/>
          </a:bodyPr>
          <a:lstStyle/>
          <a:p>
            <a:r>
              <a:rPr lang="en-US" dirty="0" smtClean="0"/>
              <a:t>What do we have to build upon in this list?</a:t>
            </a:r>
            <a:endParaRPr lang="en-US" dirty="0"/>
          </a:p>
        </p:txBody>
      </p:sp>
      <p:sp>
        <p:nvSpPr>
          <p:cNvPr id="5" name="Rectangle 1"/>
          <p:cNvSpPr>
            <a:spLocks noChangeArrowheads="1"/>
          </p:cNvSpPr>
          <p:nvPr/>
        </p:nvSpPr>
        <p:spPr bwMode="auto">
          <a:xfrm>
            <a:off x="381000" y="428625"/>
            <a:ext cx="8686800" cy="1047750"/>
          </a:xfrm>
          <a:prstGeom prst="rect">
            <a:avLst/>
          </a:prstGeom>
          <a:noFill/>
          <a:ln w="9525">
            <a:noFill/>
            <a:miter lim="800000"/>
            <a:headEnd/>
            <a:tailEnd/>
          </a:ln>
          <a:effectLst/>
        </p:spPr>
        <p:txBody>
          <a:bodyPr wrap="square" anchor="ctr">
            <a:spAutoFit/>
          </a:bodyPr>
          <a:lstStyle/>
          <a:p>
            <a:pPr>
              <a:defRPr/>
            </a:pPr>
            <a:r>
              <a:rPr lang="en-US" sz="2200" b="1" dirty="0" smtClean="0">
                <a:solidFill>
                  <a:schemeClr val="bg1"/>
                </a:solidFill>
                <a:latin typeface="+mj-lt"/>
                <a:ea typeface="Times New Roman" pitchFamily="18" charset="0"/>
                <a:cs typeface="Arial" pitchFamily="34" charset="0"/>
              </a:rPr>
              <a:t>Female, </a:t>
            </a:r>
            <a:r>
              <a:rPr lang="en-US" sz="2200" b="1" dirty="0">
                <a:solidFill>
                  <a:schemeClr val="bg1"/>
                </a:solidFill>
                <a:latin typeface="+mj-lt"/>
                <a:ea typeface="Times New Roman" pitchFamily="18" charset="0"/>
                <a:cs typeface="Arial" pitchFamily="34" charset="0"/>
              </a:rPr>
              <a:t>grade 9, age 15, white/non-Hispanic, earns mostly Bs and Cs, lives with mother and stepfather</a:t>
            </a:r>
            <a:endParaRPr lang="en-US" sz="2200" dirty="0">
              <a:solidFill>
                <a:schemeClr val="bg1"/>
              </a:solidFill>
              <a:latin typeface="+mj-lt"/>
              <a:cs typeface="Arial" pitchFamily="34" charset="0"/>
            </a:endParaRPr>
          </a:p>
          <a:p>
            <a:pPr eaLnBrk="0" hangingPunct="0">
              <a:defRPr/>
            </a:pPr>
            <a:endParaRPr lang="en-US" dirty="0">
              <a:solidFill>
                <a:schemeClr val="bg1"/>
              </a:solidFill>
              <a:latin typeface="Arial" pitchFamily="34" charset="0"/>
              <a:cs typeface="Arial" pitchFamily="34" charset="0"/>
            </a:endParaRPr>
          </a:p>
        </p:txBody>
      </p:sp>
      <p:sp>
        <p:nvSpPr>
          <p:cNvPr id="6" name="Rectangle 4"/>
          <p:cNvSpPr>
            <a:spLocks noChangeArrowheads="1"/>
          </p:cNvSpPr>
          <p:nvPr/>
        </p:nvSpPr>
        <p:spPr bwMode="auto">
          <a:xfrm>
            <a:off x="381000" y="1140023"/>
            <a:ext cx="2590800" cy="307777"/>
          </a:xfrm>
          <a:prstGeom prst="rect">
            <a:avLst/>
          </a:prstGeom>
          <a:noFill/>
          <a:ln w="9525">
            <a:noFill/>
            <a:miter lim="800000"/>
            <a:headEnd/>
            <a:tailEnd/>
          </a:ln>
        </p:spPr>
        <p:txBody>
          <a:bodyPr wrap="square">
            <a:spAutoFit/>
          </a:bodyPr>
          <a:lstStyle/>
          <a:p>
            <a:r>
              <a:rPr lang="en-US" sz="1400" b="1" dirty="0">
                <a:solidFill>
                  <a:schemeClr val="bg1"/>
                </a:solidFill>
                <a:cs typeface="Times New Roman" pitchFamily="18" charset="0"/>
              </a:rPr>
              <a:t>Assessed 9/19/2011 </a:t>
            </a:r>
            <a:endParaRPr lang="en-US" sz="1400" dirty="0">
              <a:solidFill>
                <a:schemeClr val="bg1"/>
              </a:solidFill>
            </a:endParaRPr>
          </a:p>
        </p:txBody>
      </p:sp>
    </p:spTree>
    <p:extLst>
      <p:ext uri="{BB962C8B-B14F-4D97-AF65-F5344CB8AC3E}">
        <p14:creationId xmlns:p14="http://schemas.microsoft.com/office/powerpoint/2010/main" val="2600761504"/>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36859296"/>
              </p:ext>
            </p:extLst>
          </p:nvPr>
        </p:nvGraphicFramePr>
        <p:xfrm>
          <a:off x="762000" y="2766060"/>
          <a:ext cx="7696200" cy="3634740"/>
        </p:xfrm>
        <a:graphic>
          <a:graphicData uri="http://schemas.openxmlformats.org/drawingml/2006/table">
            <a:tbl>
              <a:tblPr/>
              <a:tblGrid>
                <a:gridCol w="7696200"/>
              </a:tblGrid>
              <a:tr h="3634740">
                <a:tc>
                  <a:txBody>
                    <a:bodyPr/>
                    <a:lstStyle/>
                    <a:p>
                      <a:r>
                        <a:rPr lang="en-US" sz="1800" b="1" dirty="0" smtClean="0"/>
                        <a:t>Student Involvement Preferences</a:t>
                      </a:r>
                    </a:p>
                    <a:p>
                      <a:endParaRPr lang="en-US" dirty="0" smtClean="0"/>
                    </a:p>
                    <a:p>
                      <a:r>
                        <a:rPr lang="en-US" sz="1600" dirty="0" smtClean="0"/>
                        <a:t>Would like more information on paying for college</a:t>
                      </a:r>
                    </a:p>
                    <a:p>
                      <a:r>
                        <a:rPr lang="en-US" sz="1600" dirty="0" smtClean="0"/>
                        <a:t>Would like more information about how and when to apply for scholarships</a:t>
                      </a:r>
                    </a:p>
                    <a:p>
                      <a:r>
                        <a:rPr lang="en-US" sz="1600" dirty="0" smtClean="0"/>
                        <a:t>Would use tutoring (if it were available)</a:t>
                      </a:r>
                    </a:p>
                    <a:p>
                      <a:r>
                        <a:rPr lang="en-US" sz="1600" dirty="0" smtClean="0"/>
                        <a:t>Would like to formulate career plan for high school and beyond</a:t>
                      </a:r>
                    </a:p>
                    <a:p>
                      <a:r>
                        <a:rPr lang="en-US" sz="1600" dirty="0" smtClean="0"/>
                        <a:t>Would like help or advice in learning about the different options for education and training beyond high school</a:t>
                      </a:r>
                    </a:p>
                    <a:p>
                      <a:r>
                        <a:rPr lang="en-US" sz="1600" dirty="0" smtClean="0"/>
                        <a:t>Would like help or advice with an issue that could prevent taking part in education and training</a:t>
                      </a:r>
                    </a:p>
                    <a:p>
                      <a:r>
                        <a:rPr lang="en-US" sz="1600" dirty="0" smtClean="0"/>
                        <a:t>Would like help or advice with which college admission test to take</a:t>
                      </a:r>
                    </a:p>
                    <a:p>
                      <a:r>
                        <a:rPr lang="en-US" sz="1600" dirty="0" smtClean="0"/>
                        <a:t>Would like help or advice in getting ready for college admission tests</a:t>
                      </a:r>
                    </a:p>
                    <a:p>
                      <a:r>
                        <a:rPr lang="en-US" sz="1600" dirty="0" smtClean="0"/>
                        <a:t>Would like help or advice in how to earn college credit while in high school</a:t>
                      </a:r>
                    </a:p>
                    <a:p>
                      <a:r>
                        <a:rPr lang="en-US" sz="1600" dirty="0" smtClean="0"/>
                        <a:t>Would like to take part in college visit</a:t>
                      </a:r>
                      <a:endParaRPr lang="en-US" sz="1800" dirty="0">
                        <a:latin typeface="+mn-lt"/>
                        <a:ea typeface="Calibri"/>
                        <a:cs typeface="Times New Roman"/>
                      </a:endParaRPr>
                    </a:p>
                  </a:txBody>
                  <a:tcPr marL="19050" marR="19050" marT="19050" marB="19050">
                    <a:lnL>
                      <a:noFill/>
                    </a:lnL>
                    <a:lnR>
                      <a:noFill/>
                    </a:lnR>
                    <a:lnT>
                      <a:noFill/>
                    </a:lnT>
                    <a:lnB>
                      <a:noFill/>
                    </a:lnB>
                    <a:solidFill>
                      <a:srgbClr val="B3CCFF"/>
                    </a:solidFill>
                  </a:tcPr>
                </a:tc>
              </a:tr>
            </a:tbl>
          </a:graphicData>
        </a:graphic>
      </p:graphicFrame>
      <p:sp>
        <p:nvSpPr>
          <p:cNvPr id="44033" name="Rectangle 1"/>
          <p:cNvSpPr>
            <a:spLocks noChangeArrowheads="1"/>
          </p:cNvSpPr>
          <p:nvPr/>
        </p:nvSpPr>
        <p:spPr bwMode="auto">
          <a:xfrm>
            <a:off x="381000" y="428625"/>
            <a:ext cx="8686800" cy="1047750"/>
          </a:xfrm>
          <a:prstGeom prst="rect">
            <a:avLst/>
          </a:prstGeom>
          <a:noFill/>
          <a:ln w="9525">
            <a:noFill/>
            <a:miter lim="800000"/>
            <a:headEnd/>
            <a:tailEnd/>
          </a:ln>
          <a:effectLst/>
        </p:spPr>
        <p:txBody>
          <a:bodyPr wrap="square" anchor="ctr">
            <a:spAutoFit/>
          </a:bodyPr>
          <a:lstStyle/>
          <a:p>
            <a:pPr>
              <a:defRPr/>
            </a:pPr>
            <a:r>
              <a:rPr lang="en-US" sz="2200" b="1" dirty="0" smtClean="0">
                <a:solidFill>
                  <a:schemeClr val="bg1"/>
                </a:solidFill>
                <a:latin typeface="+mj-lt"/>
                <a:ea typeface="Times New Roman" pitchFamily="18" charset="0"/>
                <a:cs typeface="Arial" pitchFamily="34" charset="0"/>
              </a:rPr>
              <a:t>Female, </a:t>
            </a:r>
            <a:r>
              <a:rPr lang="en-US" sz="2200" b="1" dirty="0">
                <a:solidFill>
                  <a:schemeClr val="bg1"/>
                </a:solidFill>
                <a:latin typeface="+mj-lt"/>
                <a:ea typeface="Times New Roman" pitchFamily="18" charset="0"/>
                <a:cs typeface="Arial" pitchFamily="34" charset="0"/>
              </a:rPr>
              <a:t>grade 9, age 15, white/non-Hispanic, earns mostly Bs and Cs, lives with mother and stepfather</a:t>
            </a:r>
            <a:endParaRPr lang="en-US" sz="2200" dirty="0">
              <a:solidFill>
                <a:schemeClr val="bg1"/>
              </a:solidFill>
              <a:latin typeface="+mj-lt"/>
              <a:cs typeface="Arial" pitchFamily="34" charset="0"/>
            </a:endParaRPr>
          </a:p>
          <a:p>
            <a:pPr eaLnBrk="0" hangingPunct="0">
              <a:defRPr/>
            </a:pPr>
            <a:endParaRPr lang="en-US" dirty="0">
              <a:solidFill>
                <a:schemeClr val="bg1"/>
              </a:solidFill>
              <a:latin typeface="Arial" pitchFamily="34" charset="0"/>
              <a:cs typeface="Arial" pitchFamily="34" charset="0"/>
            </a:endParaRPr>
          </a:p>
        </p:txBody>
      </p:sp>
      <p:sp>
        <p:nvSpPr>
          <p:cNvPr id="45060" name="Rectangle 4"/>
          <p:cNvSpPr>
            <a:spLocks noChangeArrowheads="1"/>
          </p:cNvSpPr>
          <p:nvPr/>
        </p:nvSpPr>
        <p:spPr bwMode="auto">
          <a:xfrm>
            <a:off x="381000" y="1140023"/>
            <a:ext cx="2590800" cy="307777"/>
          </a:xfrm>
          <a:prstGeom prst="rect">
            <a:avLst/>
          </a:prstGeom>
          <a:noFill/>
          <a:ln w="9525">
            <a:noFill/>
            <a:miter lim="800000"/>
            <a:headEnd/>
            <a:tailEnd/>
          </a:ln>
        </p:spPr>
        <p:txBody>
          <a:bodyPr wrap="square">
            <a:spAutoFit/>
          </a:bodyPr>
          <a:lstStyle/>
          <a:p>
            <a:r>
              <a:rPr lang="en-US" sz="1400" b="1" dirty="0">
                <a:solidFill>
                  <a:schemeClr val="bg1"/>
                </a:solidFill>
                <a:cs typeface="Times New Roman" pitchFamily="18" charset="0"/>
              </a:rPr>
              <a:t>Assessed 9/19/2011 </a:t>
            </a:r>
            <a:endParaRPr lang="en-US" sz="1400" dirty="0">
              <a:solidFill>
                <a:schemeClr val="bg1"/>
              </a:solidFill>
            </a:endParaRPr>
          </a:p>
        </p:txBody>
      </p:sp>
      <p:sp>
        <p:nvSpPr>
          <p:cNvPr id="5" name="TextBox 4"/>
          <p:cNvSpPr txBox="1"/>
          <p:nvPr/>
        </p:nvSpPr>
        <p:spPr>
          <a:xfrm>
            <a:off x="1752600" y="1981200"/>
            <a:ext cx="7239000" cy="369332"/>
          </a:xfrm>
          <a:prstGeom prst="rect">
            <a:avLst/>
          </a:prstGeom>
          <a:noFill/>
        </p:spPr>
        <p:txBody>
          <a:bodyPr wrap="square" rtlCol="0">
            <a:spAutoFit/>
          </a:bodyPr>
          <a:lstStyle/>
          <a:p>
            <a:r>
              <a:rPr lang="en-US" dirty="0" smtClean="0"/>
              <a:t>How about this list?</a:t>
            </a:r>
            <a:endParaRPr lang="en-US" dirty="0"/>
          </a:p>
        </p:txBody>
      </p:sp>
    </p:spTree>
    <p:extLst>
      <p:ext uri="{BB962C8B-B14F-4D97-AF65-F5344CB8AC3E}">
        <p14:creationId xmlns:p14="http://schemas.microsoft.com/office/powerpoint/2010/main" val="3860683393"/>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3637970"/>
              </p:ext>
            </p:extLst>
          </p:nvPr>
        </p:nvGraphicFramePr>
        <p:xfrm>
          <a:off x="762000" y="2766060"/>
          <a:ext cx="7696200" cy="3634740"/>
        </p:xfrm>
        <a:graphic>
          <a:graphicData uri="http://schemas.openxmlformats.org/drawingml/2006/table">
            <a:tbl>
              <a:tblPr/>
              <a:tblGrid>
                <a:gridCol w="7696200"/>
              </a:tblGrid>
              <a:tr h="3634740">
                <a:tc>
                  <a:txBody>
                    <a:bodyPr/>
                    <a:lstStyle/>
                    <a:p>
                      <a:r>
                        <a:rPr lang="en-US" sz="1800" b="1" dirty="0" smtClean="0"/>
                        <a:t>Student Involvement Preferences</a:t>
                      </a:r>
                    </a:p>
                    <a:p>
                      <a:endParaRPr lang="en-US" dirty="0" smtClean="0"/>
                    </a:p>
                    <a:p>
                      <a:r>
                        <a:rPr lang="en-US" sz="1600" dirty="0" smtClean="0"/>
                        <a:t>Would like more information on paying for college</a:t>
                      </a:r>
                    </a:p>
                    <a:p>
                      <a:r>
                        <a:rPr lang="en-US" sz="1600" dirty="0" smtClean="0"/>
                        <a:t>Would like more information about how and when to apply for scholarships</a:t>
                      </a:r>
                    </a:p>
                    <a:p>
                      <a:r>
                        <a:rPr lang="en-US" sz="1600" dirty="0" smtClean="0"/>
                        <a:t>Would use tutoring (if it were available)</a:t>
                      </a:r>
                    </a:p>
                    <a:p>
                      <a:r>
                        <a:rPr lang="en-US" sz="1600" dirty="0" smtClean="0"/>
                        <a:t>Would like to formulate career plan for high school and beyond</a:t>
                      </a:r>
                    </a:p>
                    <a:p>
                      <a:r>
                        <a:rPr lang="en-US" sz="1600" dirty="0" smtClean="0"/>
                        <a:t>Would like help or advice in learning about the different options for education and training beyond high school</a:t>
                      </a:r>
                    </a:p>
                    <a:p>
                      <a:r>
                        <a:rPr lang="en-US" sz="1600" dirty="0" smtClean="0"/>
                        <a:t>Would like help or advice with an issue that could prevent taking part in education and training</a:t>
                      </a:r>
                    </a:p>
                    <a:p>
                      <a:r>
                        <a:rPr lang="en-US" sz="1600" dirty="0" smtClean="0"/>
                        <a:t>Would like help or advice with which college admission test to take</a:t>
                      </a:r>
                    </a:p>
                    <a:p>
                      <a:r>
                        <a:rPr lang="en-US" sz="1600" dirty="0" smtClean="0"/>
                        <a:t>Would like help or advice in getting ready for college admission tests</a:t>
                      </a:r>
                    </a:p>
                    <a:p>
                      <a:r>
                        <a:rPr lang="en-US" sz="1600" dirty="0" smtClean="0"/>
                        <a:t>Would like help or advice in how to earn college credit while in high school</a:t>
                      </a:r>
                    </a:p>
                    <a:p>
                      <a:r>
                        <a:rPr lang="en-US" sz="1600" dirty="0" smtClean="0"/>
                        <a:t>Would like to take part in college visit</a:t>
                      </a:r>
                      <a:endParaRPr lang="en-US" sz="1800" dirty="0">
                        <a:latin typeface="+mn-lt"/>
                        <a:ea typeface="Calibri"/>
                        <a:cs typeface="Times New Roman"/>
                      </a:endParaRPr>
                    </a:p>
                  </a:txBody>
                  <a:tcPr marL="19050" marR="19050" marT="19050" marB="19050">
                    <a:lnL>
                      <a:noFill/>
                    </a:lnL>
                    <a:lnR>
                      <a:noFill/>
                    </a:lnR>
                    <a:lnT>
                      <a:noFill/>
                    </a:lnT>
                    <a:lnB>
                      <a:noFill/>
                    </a:lnB>
                    <a:solidFill>
                      <a:srgbClr val="B3CCFF"/>
                    </a:solidFill>
                  </a:tcPr>
                </a:tc>
              </a:tr>
            </a:tbl>
          </a:graphicData>
        </a:graphic>
      </p:graphicFrame>
      <p:sp>
        <p:nvSpPr>
          <p:cNvPr id="44033" name="Rectangle 1"/>
          <p:cNvSpPr>
            <a:spLocks noChangeArrowheads="1"/>
          </p:cNvSpPr>
          <p:nvPr/>
        </p:nvSpPr>
        <p:spPr bwMode="auto">
          <a:xfrm>
            <a:off x="381000" y="428625"/>
            <a:ext cx="8686800" cy="1047750"/>
          </a:xfrm>
          <a:prstGeom prst="rect">
            <a:avLst/>
          </a:prstGeom>
          <a:noFill/>
          <a:ln w="9525">
            <a:noFill/>
            <a:miter lim="800000"/>
            <a:headEnd/>
            <a:tailEnd/>
          </a:ln>
          <a:effectLst/>
        </p:spPr>
        <p:txBody>
          <a:bodyPr wrap="square" anchor="ctr">
            <a:spAutoFit/>
          </a:bodyPr>
          <a:lstStyle/>
          <a:p>
            <a:pPr>
              <a:defRPr/>
            </a:pPr>
            <a:r>
              <a:rPr lang="en-US" sz="2200" b="1" dirty="0" smtClean="0">
                <a:solidFill>
                  <a:schemeClr val="bg1"/>
                </a:solidFill>
                <a:latin typeface="+mj-lt"/>
                <a:ea typeface="Times New Roman" pitchFamily="18" charset="0"/>
                <a:cs typeface="Arial" pitchFamily="34" charset="0"/>
              </a:rPr>
              <a:t>Female, </a:t>
            </a:r>
            <a:r>
              <a:rPr lang="en-US" sz="2200" b="1" dirty="0">
                <a:solidFill>
                  <a:schemeClr val="bg1"/>
                </a:solidFill>
                <a:latin typeface="+mj-lt"/>
                <a:ea typeface="Times New Roman" pitchFamily="18" charset="0"/>
                <a:cs typeface="Arial" pitchFamily="34" charset="0"/>
              </a:rPr>
              <a:t>grade 9, age 15, white/non-Hispanic, earns mostly Bs and Cs, lives with mother and stepfather</a:t>
            </a:r>
            <a:endParaRPr lang="en-US" sz="2200" dirty="0">
              <a:solidFill>
                <a:schemeClr val="bg1"/>
              </a:solidFill>
              <a:latin typeface="+mj-lt"/>
              <a:cs typeface="Arial" pitchFamily="34" charset="0"/>
            </a:endParaRPr>
          </a:p>
          <a:p>
            <a:pPr eaLnBrk="0" hangingPunct="0">
              <a:defRPr/>
            </a:pPr>
            <a:endParaRPr lang="en-US" dirty="0">
              <a:solidFill>
                <a:schemeClr val="bg1"/>
              </a:solidFill>
              <a:latin typeface="Arial" pitchFamily="34" charset="0"/>
              <a:cs typeface="Arial" pitchFamily="34" charset="0"/>
            </a:endParaRPr>
          </a:p>
        </p:txBody>
      </p:sp>
      <p:sp>
        <p:nvSpPr>
          <p:cNvPr id="45060" name="Rectangle 4"/>
          <p:cNvSpPr>
            <a:spLocks noChangeArrowheads="1"/>
          </p:cNvSpPr>
          <p:nvPr/>
        </p:nvSpPr>
        <p:spPr bwMode="auto">
          <a:xfrm>
            <a:off x="381000" y="1140023"/>
            <a:ext cx="2590800" cy="307777"/>
          </a:xfrm>
          <a:prstGeom prst="rect">
            <a:avLst/>
          </a:prstGeom>
          <a:noFill/>
          <a:ln w="9525">
            <a:noFill/>
            <a:miter lim="800000"/>
            <a:headEnd/>
            <a:tailEnd/>
          </a:ln>
        </p:spPr>
        <p:txBody>
          <a:bodyPr wrap="square">
            <a:spAutoFit/>
          </a:bodyPr>
          <a:lstStyle/>
          <a:p>
            <a:r>
              <a:rPr lang="en-US" sz="1400" b="1" dirty="0">
                <a:solidFill>
                  <a:schemeClr val="bg1"/>
                </a:solidFill>
                <a:cs typeface="Times New Roman" pitchFamily="18" charset="0"/>
              </a:rPr>
              <a:t>Assessed 9/19/2011 </a:t>
            </a:r>
            <a:endParaRPr lang="en-US" sz="1400" dirty="0">
              <a:solidFill>
                <a:schemeClr val="bg1"/>
              </a:solidFill>
            </a:endParaRPr>
          </a:p>
        </p:txBody>
      </p:sp>
      <p:sp>
        <p:nvSpPr>
          <p:cNvPr id="5" name="TextBox 4"/>
          <p:cNvSpPr txBox="1"/>
          <p:nvPr/>
        </p:nvSpPr>
        <p:spPr>
          <a:xfrm>
            <a:off x="1752600" y="1981200"/>
            <a:ext cx="7239000" cy="369332"/>
          </a:xfrm>
          <a:prstGeom prst="rect">
            <a:avLst/>
          </a:prstGeom>
          <a:noFill/>
        </p:spPr>
        <p:txBody>
          <a:bodyPr wrap="square" rtlCol="0">
            <a:spAutoFit/>
          </a:bodyPr>
          <a:lstStyle/>
          <a:p>
            <a:r>
              <a:rPr lang="en-US" dirty="0" smtClean="0"/>
              <a:t>Does anybody know?</a:t>
            </a:r>
            <a:endParaRPr lang="en-US" dirty="0"/>
          </a:p>
        </p:txBody>
      </p:sp>
    </p:spTree>
    <p:extLst>
      <p:ext uri="{BB962C8B-B14F-4D97-AF65-F5344CB8AC3E}">
        <p14:creationId xmlns:p14="http://schemas.microsoft.com/office/powerpoint/2010/main" val="1763727445"/>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52400"/>
            <a:ext cx="8715375" cy="6612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3" name="Rectangle 1"/>
          <p:cNvSpPr>
            <a:spLocks noChangeArrowheads="1"/>
          </p:cNvSpPr>
          <p:nvPr/>
        </p:nvSpPr>
        <p:spPr bwMode="auto">
          <a:xfrm>
            <a:off x="76200" y="-51375"/>
            <a:ext cx="8666018" cy="584775"/>
          </a:xfrm>
          <a:prstGeom prst="rect">
            <a:avLst/>
          </a:prstGeom>
          <a:noFill/>
          <a:ln w="9525">
            <a:noFill/>
            <a:miter lim="800000"/>
            <a:headEnd/>
            <a:tailEnd/>
          </a:ln>
          <a:effectLst/>
        </p:spPr>
        <p:txBody>
          <a:bodyPr wrap="square" anchor="ctr">
            <a:spAutoFit/>
          </a:bodyPr>
          <a:lstStyle/>
          <a:p>
            <a:pPr>
              <a:defRPr/>
            </a:pPr>
            <a:r>
              <a:rPr lang="en-US" sz="1400" b="1" dirty="0" smtClean="0">
                <a:ea typeface="Times New Roman" pitchFamily="18" charset="0"/>
                <a:cs typeface="Arial" pitchFamily="34" charset="0"/>
              </a:rPr>
              <a:t>Grade </a:t>
            </a:r>
            <a:r>
              <a:rPr lang="en-US" sz="1400" b="1" dirty="0">
                <a:ea typeface="Times New Roman" pitchFamily="18" charset="0"/>
                <a:cs typeface="Arial" pitchFamily="34" charset="0"/>
              </a:rPr>
              <a:t>9 </a:t>
            </a:r>
            <a:r>
              <a:rPr lang="en-US" sz="1400" b="1" dirty="0">
                <a:latin typeface="+mj-lt"/>
                <a:ea typeface="Times New Roman" pitchFamily="18" charset="0"/>
                <a:cs typeface="Arial" pitchFamily="34" charset="0"/>
              </a:rPr>
              <a:t>School Engagement </a:t>
            </a:r>
            <a:r>
              <a:rPr lang="en-US" sz="1400" b="1" dirty="0" smtClean="0">
                <a:latin typeface="+mj-lt"/>
                <a:ea typeface="Times New Roman" pitchFamily="18" charset="0"/>
                <a:cs typeface="Arial" pitchFamily="34" charset="0"/>
              </a:rPr>
              <a:t>Concerns, 2012-13</a:t>
            </a:r>
            <a:endParaRPr lang="en-US" sz="1400" dirty="0">
              <a:latin typeface="+mj-lt"/>
              <a:cs typeface="Arial" pitchFamily="34" charset="0"/>
            </a:endParaRPr>
          </a:p>
          <a:p>
            <a:pPr eaLnBrk="0" hangingPunct="0">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3769450671"/>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0" y="614363"/>
            <a:ext cx="9144000" cy="676275"/>
          </a:xfrm>
          <a:prstGeom prst="rect">
            <a:avLst/>
          </a:prstGeom>
          <a:noFill/>
          <a:ln w="9525">
            <a:noFill/>
            <a:miter lim="800000"/>
            <a:headEnd/>
            <a:tailEnd/>
          </a:ln>
        </p:spPr>
        <p:txBody>
          <a:bodyPr anchor="ctr">
            <a:spAutoFit/>
          </a:bodyPr>
          <a:lstStyle/>
          <a:p>
            <a:pPr algn="ctr"/>
            <a:r>
              <a:rPr lang="en-US" sz="2000" b="1" dirty="0">
                <a:solidFill>
                  <a:schemeClr val="bg1"/>
                </a:solidFill>
                <a:cs typeface="Times New Roman" pitchFamily="18" charset="0"/>
              </a:rPr>
              <a:t>Top Ten Student Involvement Preferences Grade 9, 2011-12</a:t>
            </a:r>
            <a:endParaRPr lang="en-US" sz="2000" dirty="0">
              <a:solidFill>
                <a:schemeClr val="bg1"/>
              </a:solidFill>
            </a:endParaRPr>
          </a:p>
          <a:p>
            <a:pPr eaLnBrk="0" hangingPunct="0"/>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566940264"/>
              </p:ext>
            </p:extLst>
          </p:nvPr>
        </p:nvGraphicFramePr>
        <p:xfrm>
          <a:off x="381000" y="2682240"/>
          <a:ext cx="8305804" cy="3857442"/>
        </p:xfrm>
        <a:graphic>
          <a:graphicData uri="http://schemas.openxmlformats.org/drawingml/2006/table">
            <a:tbl>
              <a:tblPr/>
              <a:tblGrid>
                <a:gridCol w="288396"/>
                <a:gridCol w="6417208"/>
                <a:gridCol w="1600200"/>
              </a:tblGrid>
              <a:tr h="228600">
                <a:tc>
                  <a:txBody>
                    <a:bodyPr/>
                    <a:lstStyle/>
                    <a:p>
                      <a:pPr marL="0" marR="0" algn="r">
                        <a:spcBef>
                          <a:spcPts val="0"/>
                        </a:spcBef>
                        <a:spcAft>
                          <a:spcPts val="0"/>
                        </a:spcAft>
                      </a:pPr>
                      <a:endParaRPr lang="en-US" sz="1600" dirty="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pPr algn="ctr"/>
                      <a:r>
                        <a:rPr lang="en-US" sz="1800" b="1" dirty="0"/>
                        <a:t>Factor Description </a:t>
                      </a:r>
                    </a:p>
                  </a:txBody>
                  <a:tcPr marL="16101" marR="16101" marT="16101" marB="16101" anchor="ctr">
                    <a:lnL>
                      <a:noFill/>
                    </a:lnL>
                    <a:lnR>
                      <a:noFill/>
                    </a:lnR>
                    <a:lnT>
                      <a:noFill/>
                    </a:lnT>
                    <a:lnB>
                      <a:noFill/>
                    </a:lnB>
                    <a:solidFill>
                      <a:srgbClr val="B3CCFF"/>
                    </a:solidFill>
                  </a:tcPr>
                </a:tc>
                <a:tc>
                  <a:txBody>
                    <a:bodyPr/>
                    <a:lstStyle/>
                    <a:p>
                      <a:pPr algn="ctr"/>
                      <a:r>
                        <a:rPr lang="en-US" sz="1800" b="1" dirty="0" smtClean="0"/>
                        <a:t>Respondents </a:t>
                      </a:r>
                      <a:endParaRPr lang="en-US" sz="1800" b="1" dirty="0"/>
                    </a:p>
                  </a:txBody>
                  <a:tcPr marL="16101" marR="16101" marT="16101" marB="16101" anchor="ctr">
                    <a:lnL>
                      <a:noFill/>
                    </a:lnL>
                    <a:lnR>
                      <a:noFill/>
                    </a:lnR>
                    <a:lnT>
                      <a:noFill/>
                    </a:lnT>
                    <a:lnB>
                      <a:noFill/>
                    </a:lnB>
                    <a:solidFill>
                      <a:srgbClr val="B3CCFF"/>
                    </a:solidFill>
                  </a:tcPr>
                </a:tc>
              </a:tr>
              <a:tr h="228600">
                <a:tc>
                  <a:txBody>
                    <a:bodyPr/>
                    <a:lstStyle/>
                    <a:p>
                      <a:pPr marL="0" marR="0" algn="r">
                        <a:spcBef>
                          <a:spcPts val="0"/>
                        </a:spcBef>
                        <a:spcAft>
                          <a:spcPts val="0"/>
                        </a:spcAft>
                      </a:pPr>
                      <a:r>
                        <a:rPr lang="en-US" sz="1600" dirty="0">
                          <a:latin typeface="Calibri"/>
                          <a:ea typeface="Times New Roman"/>
                          <a:cs typeface="Calibri"/>
                        </a:rPr>
                        <a:t>1</a:t>
                      </a:r>
                      <a:endParaRPr lang="en-US" sz="1600" dirty="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use tutoring (if it were available)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2" action="ppaction://hlinkfile"/>
                        </a:rPr>
                        <a:t>403/471</a:t>
                      </a:r>
                      <a:r>
                        <a:rPr lang="en-US" sz="1600" dirty="0"/>
                        <a:t> </a:t>
                      </a:r>
                    </a:p>
                  </a:txBody>
                  <a:tcPr marL="19050" marR="19050" marT="19050" marB="19050" anchor="ctr">
                    <a:lnL>
                      <a:noFill/>
                    </a:lnL>
                    <a:lnR>
                      <a:noFill/>
                    </a:lnR>
                    <a:lnT>
                      <a:noFill/>
                    </a:lnT>
                    <a:lnB>
                      <a:noFill/>
                    </a:lnB>
                    <a:solidFill>
                      <a:srgbClr val="B3CCFF"/>
                    </a:solidFill>
                  </a:tcPr>
                </a:tc>
              </a:tr>
              <a:tr h="99060">
                <a:tc>
                  <a:txBody>
                    <a:bodyPr/>
                    <a:lstStyle/>
                    <a:p>
                      <a:pPr marL="0" marR="0" algn="r">
                        <a:spcBef>
                          <a:spcPts val="0"/>
                        </a:spcBef>
                        <a:spcAft>
                          <a:spcPts val="0"/>
                        </a:spcAft>
                      </a:pPr>
                      <a:r>
                        <a:rPr lang="en-US" sz="1600" dirty="0">
                          <a:latin typeface="Calibri"/>
                          <a:ea typeface="Times New Roman"/>
                          <a:cs typeface="Calibri"/>
                        </a:rPr>
                        <a:t>2</a:t>
                      </a:r>
                      <a:endParaRPr lang="en-US" sz="1600" dirty="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to take part in college visit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3" action="ppaction://hlinkfile"/>
                        </a:rPr>
                        <a:t>325/471</a:t>
                      </a:r>
                      <a:r>
                        <a:rPr lang="en-US" sz="1600" dirty="0"/>
                        <a:t> </a:t>
                      </a:r>
                    </a:p>
                  </a:txBody>
                  <a:tcPr marL="19050" marR="19050" marT="19050" marB="19050" anchor="ctr">
                    <a:lnL>
                      <a:noFill/>
                    </a:lnL>
                    <a:lnR>
                      <a:noFill/>
                    </a:lnR>
                    <a:lnT>
                      <a:noFill/>
                    </a:lnT>
                    <a:lnB>
                      <a:noFill/>
                    </a:lnB>
                    <a:solidFill>
                      <a:srgbClr val="B3CCFF"/>
                    </a:solidFill>
                  </a:tcPr>
                </a:tc>
              </a:tr>
              <a:tr h="121920">
                <a:tc>
                  <a:txBody>
                    <a:bodyPr/>
                    <a:lstStyle/>
                    <a:p>
                      <a:pPr marL="0" marR="0" algn="r">
                        <a:spcBef>
                          <a:spcPts val="0"/>
                        </a:spcBef>
                        <a:spcAft>
                          <a:spcPts val="0"/>
                        </a:spcAft>
                      </a:pPr>
                      <a:r>
                        <a:rPr lang="en-US" sz="1600" dirty="0">
                          <a:latin typeface="Calibri"/>
                          <a:ea typeface="Times New Roman"/>
                          <a:cs typeface="Calibri"/>
                        </a:rPr>
                        <a:t>3</a:t>
                      </a:r>
                      <a:endParaRPr lang="en-US" sz="1600" dirty="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more information about how and when to apply for scholarships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4" action="ppaction://hlinkfile"/>
                        </a:rPr>
                        <a:t>287/471</a:t>
                      </a:r>
                      <a:r>
                        <a:rPr lang="en-US" sz="1600" dirty="0"/>
                        <a:t> </a:t>
                      </a:r>
                    </a:p>
                  </a:txBody>
                  <a:tcPr marL="19050" marR="19050" marT="19050" marB="19050" anchor="ctr">
                    <a:lnL>
                      <a:noFill/>
                    </a:lnL>
                    <a:lnR>
                      <a:noFill/>
                    </a:lnR>
                    <a:lnT>
                      <a:noFill/>
                    </a:lnT>
                    <a:lnB>
                      <a:noFill/>
                    </a:lnB>
                    <a:solidFill>
                      <a:srgbClr val="B3CCFF"/>
                    </a:solidFill>
                  </a:tcPr>
                </a:tc>
              </a:tr>
              <a:tr h="68580">
                <a:tc>
                  <a:txBody>
                    <a:bodyPr/>
                    <a:lstStyle/>
                    <a:p>
                      <a:pPr marL="0" marR="0" algn="r">
                        <a:spcBef>
                          <a:spcPts val="0"/>
                        </a:spcBef>
                        <a:spcAft>
                          <a:spcPts val="0"/>
                        </a:spcAft>
                      </a:pPr>
                      <a:r>
                        <a:rPr lang="en-US" sz="1600" dirty="0">
                          <a:latin typeface="Calibri"/>
                          <a:ea typeface="Times New Roman"/>
                          <a:cs typeface="Calibri"/>
                        </a:rPr>
                        <a:t>4</a:t>
                      </a:r>
                      <a:endParaRPr lang="en-US" sz="1600" dirty="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to take part in learning experience on a college campus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5" action="ppaction://hlinkfile"/>
                        </a:rPr>
                        <a:t>222/471</a:t>
                      </a:r>
                      <a:r>
                        <a:rPr lang="en-US" sz="1600" dirty="0"/>
                        <a:t> </a:t>
                      </a:r>
                    </a:p>
                  </a:txBody>
                  <a:tcPr marL="19050" marR="19050" marT="19050" marB="19050" anchor="ctr">
                    <a:lnL>
                      <a:noFill/>
                    </a:lnL>
                    <a:lnR>
                      <a:noFill/>
                    </a:lnR>
                    <a:lnT>
                      <a:noFill/>
                    </a:lnT>
                    <a:lnB>
                      <a:noFill/>
                    </a:lnB>
                    <a:solidFill>
                      <a:srgbClr val="B3CCFF"/>
                    </a:solidFill>
                  </a:tcPr>
                </a:tc>
              </a:tr>
              <a:tr h="91440">
                <a:tc>
                  <a:txBody>
                    <a:bodyPr/>
                    <a:lstStyle/>
                    <a:p>
                      <a:pPr marL="0" marR="0" algn="r">
                        <a:spcBef>
                          <a:spcPts val="0"/>
                        </a:spcBef>
                        <a:spcAft>
                          <a:spcPts val="0"/>
                        </a:spcAft>
                      </a:pPr>
                      <a:r>
                        <a:rPr lang="en-US" sz="1600">
                          <a:latin typeface="Calibri"/>
                          <a:ea typeface="Times New Roman"/>
                          <a:cs typeface="Calibri"/>
                        </a:rPr>
                        <a:t>5</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help or advice in how to earn college credit while in high school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6" action="ppaction://hlinkfile"/>
                        </a:rPr>
                        <a:t>207/471</a:t>
                      </a:r>
                      <a:r>
                        <a:rPr lang="en-US" sz="1600" dirty="0"/>
                        <a:t> </a:t>
                      </a: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a:latin typeface="Calibri"/>
                          <a:ea typeface="Times New Roman"/>
                          <a:cs typeface="Calibri"/>
                        </a:rPr>
                        <a:t>6</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to talk with counselor about plans or hopes for the future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7" action="ppaction://hlinkfile"/>
                        </a:rPr>
                        <a:t>206/471</a:t>
                      </a:r>
                      <a:r>
                        <a:rPr lang="en-US" sz="1600" dirty="0"/>
                        <a:t> </a:t>
                      </a: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a:latin typeface="Calibri"/>
                          <a:ea typeface="Times New Roman"/>
                          <a:cs typeface="Calibri"/>
                        </a:rPr>
                        <a:t>7</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more information on paying for college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8" action="ppaction://hlinkfile"/>
                        </a:rPr>
                        <a:t>202/471</a:t>
                      </a:r>
                      <a:r>
                        <a:rPr lang="en-US" sz="1600" dirty="0"/>
                        <a:t> </a:t>
                      </a:r>
                    </a:p>
                  </a:txBody>
                  <a:tcPr marL="19050" marR="19050" marT="19050" marB="19050" anchor="ctr">
                    <a:lnL>
                      <a:noFill/>
                    </a:lnL>
                    <a:lnR>
                      <a:noFill/>
                    </a:lnR>
                    <a:lnT>
                      <a:noFill/>
                    </a:lnT>
                    <a:lnB>
                      <a:noFill/>
                    </a:lnB>
                    <a:solidFill>
                      <a:srgbClr val="B3CCFF"/>
                    </a:solidFill>
                  </a:tcPr>
                </a:tc>
              </a:tr>
              <a:tr h="83820">
                <a:tc>
                  <a:txBody>
                    <a:bodyPr/>
                    <a:lstStyle/>
                    <a:p>
                      <a:pPr marL="0" marR="0" algn="r">
                        <a:spcBef>
                          <a:spcPts val="0"/>
                        </a:spcBef>
                        <a:spcAft>
                          <a:spcPts val="0"/>
                        </a:spcAft>
                      </a:pPr>
                      <a:r>
                        <a:rPr lang="en-US" sz="1600">
                          <a:latin typeface="Calibri"/>
                          <a:ea typeface="Times New Roman"/>
                          <a:cs typeface="Calibri"/>
                        </a:rPr>
                        <a:t>8</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to formulate career plan for high school and beyond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9" action="ppaction://hlinkfile"/>
                        </a:rPr>
                        <a:t>199/471</a:t>
                      </a:r>
                      <a:r>
                        <a:rPr lang="en-US" sz="1600" dirty="0"/>
                        <a:t> </a:t>
                      </a: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a:latin typeface="Calibri"/>
                          <a:ea typeface="Times New Roman"/>
                          <a:cs typeface="Calibri"/>
                        </a:rPr>
                        <a:t>9</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to visit a worksite in a field of work that interests you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10" action="ppaction://hlinkfile"/>
                        </a:rPr>
                        <a:t>187/471</a:t>
                      </a:r>
                      <a:r>
                        <a:rPr lang="en-US" sz="1600" dirty="0"/>
                        <a:t> </a:t>
                      </a:r>
                    </a:p>
                  </a:txBody>
                  <a:tcPr marL="19050" marR="19050" marT="19050" marB="19050" anchor="ctr">
                    <a:lnL>
                      <a:noFill/>
                    </a:lnL>
                    <a:lnR>
                      <a:noFill/>
                    </a:lnR>
                    <a:lnT>
                      <a:noFill/>
                    </a:lnT>
                    <a:lnB>
                      <a:noFill/>
                    </a:lnB>
                    <a:solidFill>
                      <a:srgbClr val="B3CCFF"/>
                    </a:solidFill>
                  </a:tcPr>
                </a:tc>
              </a:tr>
              <a:tr h="0">
                <a:tc>
                  <a:txBody>
                    <a:bodyPr/>
                    <a:lstStyle/>
                    <a:p>
                      <a:pPr marL="0" marR="0" algn="r">
                        <a:spcBef>
                          <a:spcPts val="0"/>
                        </a:spcBef>
                        <a:spcAft>
                          <a:spcPts val="0"/>
                        </a:spcAft>
                      </a:pPr>
                      <a:r>
                        <a:rPr lang="en-US" sz="1600">
                          <a:latin typeface="Calibri"/>
                          <a:ea typeface="Times New Roman"/>
                          <a:cs typeface="Calibri"/>
                        </a:rPr>
                        <a:t>10</a:t>
                      </a:r>
                      <a:endParaRPr lang="en-US" sz="1600">
                        <a:latin typeface="Calibri"/>
                        <a:ea typeface="Calibri"/>
                        <a:cs typeface="Times New Roman"/>
                      </a:endParaRPr>
                    </a:p>
                  </a:txBody>
                  <a:tcPr marL="16933" marR="16933" marT="16933" marB="16933" anchor="ctr">
                    <a:lnL>
                      <a:noFill/>
                    </a:lnL>
                    <a:lnR>
                      <a:noFill/>
                    </a:lnR>
                    <a:lnT>
                      <a:noFill/>
                    </a:lnT>
                    <a:lnB>
                      <a:noFill/>
                    </a:lnB>
                    <a:solidFill>
                      <a:srgbClr val="B3CCFF"/>
                    </a:solidFill>
                  </a:tcPr>
                </a:tc>
                <a:tc>
                  <a:txBody>
                    <a:bodyPr/>
                    <a:lstStyle/>
                    <a:p>
                      <a:r>
                        <a:rPr lang="en-US" sz="1600" dirty="0"/>
                        <a:t>Would like help or advice in learning about the different options for education and training beyond high school </a:t>
                      </a:r>
                    </a:p>
                  </a:txBody>
                  <a:tcPr marL="19050" marR="19050" marT="19050" marB="19050" anchor="ctr">
                    <a:lnL>
                      <a:noFill/>
                    </a:lnL>
                    <a:lnR>
                      <a:noFill/>
                    </a:lnR>
                    <a:lnT>
                      <a:noFill/>
                    </a:lnT>
                    <a:lnB>
                      <a:noFill/>
                    </a:lnB>
                    <a:solidFill>
                      <a:srgbClr val="B3CCFF"/>
                    </a:solidFill>
                  </a:tcPr>
                </a:tc>
                <a:tc>
                  <a:txBody>
                    <a:bodyPr/>
                    <a:lstStyle/>
                    <a:p>
                      <a:pPr algn="ctr"/>
                      <a:r>
                        <a:rPr lang="en-US" sz="1600" dirty="0">
                          <a:hlinkClick r:id="rId11" action="ppaction://hlinkfile"/>
                        </a:rPr>
                        <a:t>187/471</a:t>
                      </a:r>
                      <a:r>
                        <a:rPr lang="en-US" sz="1600" dirty="0"/>
                        <a:t> </a:t>
                      </a:r>
                    </a:p>
                  </a:txBody>
                  <a:tcPr marL="19050" marR="19050" marT="19050" marB="19050" anchor="ctr">
                    <a:lnL>
                      <a:noFill/>
                    </a:lnL>
                    <a:lnR>
                      <a:noFill/>
                    </a:lnR>
                    <a:lnT>
                      <a:noFill/>
                    </a:lnT>
                    <a:lnB>
                      <a:noFill/>
                    </a:lnB>
                    <a:solidFill>
                      <a:srgbClr val="B3CCFF"/>
                    </a:solidFill>
                  </a:tcPr>
                </a:tc>
              </a:tr>
            </a:tbl>
          </a:graphicData>
        </a:graphic>
      </p:graphicFrame>
    </p:spTree>
    <p:extLst>
      <p:ext uri="{BB962C8B-B14F-4D97-AF65-F5344CB8AC3E}">
        <p14:creationId xmlns:p14="http://schemas.microsoft.com/office/powerpoint/2010/main" val="3649074015"/>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Show subgroup results</a:t>
            </a:r>
          </a:p>
          <a:p>
            <a:r>
              <a:rPr lang="en-US" dirty="0" smtClean="0"/>
              <a:t>Compare subgroup with larger group</a:t>
            </a:r>
          </a:p>
          <a:p>
            <a:r>
              <a:rPr lang="en-US" dirty="0" smtClean="0"/>
              <a:t>Compare subgroup with another subgroup</a:t>
            </a:r>
          </a:p>
          <a:p>
            <a:r>
              <a:rPr lang="en-US" dirty="0" smtClean="0"/>
              <a:t>Many filtering </a:t>
            </a:r>
            <a:r>
              <a:rPr lang="en-US" dirty="0" smtClean="0">
                <a:hlinkClick r:id="rId2"/>
              </a:rPr>
              <a:t>options</a:t>
            </a:r>
            <a:endParaRPr lang="en-US" dirty="0"/>
          </a:p>
        </p:txBody>
      </p:sp>
      <p:sp>
        <p:nvSpPr>
          <p:cNvPr id="3" name="Title 2"/>
          <p:cNvSpPr>
            <a:spLocks noGrp="1"/>
          </p:cNvSpPr>
          <p:nvPr>
            <p:ph type="title"/>
          </p:nvPr>
        </p:nvSpPr>
        <p:spPr/>
        <p:txBody>
          <a:bodyPr/>
          <a:lstStyle/>
          <a:p>
            <a:r>
              <a:rPr lang="en-US" dirty="0" smtClean="0"/>
              <a:t>Filtering Reports</a:t>
            </a:r>
            <a:endParaRPr lang="en-US" dirty="0"/>
          </a:p>
        </p:txBody>
      </p:sp>
    </p:spTree>
    <p:extLst>
      <p:ext uri="{BB962C8B-B14F-4D97-AF65-F5344CB8AC3E}">
        <p14:creationId xmlns:p14="http://schemas.microsoft.com/office/powerpoint/2010/main" val="31096482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dirty="0" smtClean="0"/>
              <a:t>UEP Messaging</a:t>
            </a:r>
          </a:p>
        </p:txBody>
      </p:sp>
      <p:sp>
        <p:nvSpPr>
          <p:cNvPr id="49154" name="Content Placeholder 2"/>
          <p:cNvSpPr>
            <a:spLocks noGrp="1"/>
          </p:cNvSpPr>
          <p:nvPr>
            <p:ph idx="1"/>
          </p:nvPr>
        </p:nvSpPr>
        <p:spPr/>
        <p:txBody>
          <a:bodyPr>
            <a:normAutofit/>
          </a:bodyPr>
          <a:lstStyle/>
          <a:p>
            <a:r>
              <a:rPr lang="en-US" dirty="0" smtClean="0"/>
              <a:t>For popular information requests</a:t>
            </a:r>
            <a:br>
              <a:rPr lang="en-US" dirty="0" smtClean="0"/>
            </a:br>
            <a:endParaRPr lang="en-US" dirty="0" smtClean="0"/>
          </a:p>
          <a:p>
            <a:r>
              <a:rPr lang="en-US" dirty="0" smtClean="0"/>
              <a:t>Send email to selected or target groups of students</a:t>
            </a:r>
            <a:br>
              <a:rPr lang="en-US" dirty="0" smtClean="0"/>
            </a:br>
            <a:endParaRPr lang="en-US" dirty="0" smtClean="0"/>
          </a:p>
          <a:p>
            <a:r>
              <a:rPr lang="en-US" dirty="0" smtClean="0"/>
              <a:t>Send email to parents/guardians</a:t>
            </a:r>
            <a:br>
              <a:rPr lang="en-US" dirty="0" smtClean="0"/>
            </a:br>
            <a:endParaRPr lang="en-US" dirty="0" smtClean="0"/>
          </a:p>
          <a:p>
            <a:r>
              <a:rPr lang="en-US" dirty="0" smtClean="0"/>
              <a:t>Send student reports to colleagues</a:t>
            </a:r>
          </a:p>
          <a:p>
            <a:pPr>
              <a:buFont typeface="Arial" charset="0"/>
              <a:buNone/>
            </a:pPr>
            <a:endParaRPr lang="en-US" dirty="0" smtClean="0"/>
          </a:p>
          <a:p>
            <a:pPr algn="ctr">
              <a:buFont typeface="Arial" charset="0"/>
              <a:buNone/>
            </a:pPr>
            <a:endParaRPr lang="en-US" sz="2000" dirty="0" smtClean="0"/>
          </a:p>
          <a:p>
            <a:pPr algn="ctr">
              <a:buFont typeface="Arial" charset="0"/>
              <a:buNone/>
            </a:pPr>
            <a:endParaRPr lang="en-US" dirty="0" smtClean="0"/>
          </a:p>
        </p:txBody>
      </p:sp>
    </p:spTree>
    <p:extLst>
      <p:ext uri="{BB962C8B-B14F-4D97-AF65-F5344CB8AC3E}">
        <p14:creationId xmlns:p14="http://schemas.microsoft.com/office/powerpoint/2010/main" val="3114605306"/>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smtClean="0"/>
              <a:t>Counselor Template Communications</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905000"/>
            <a:ext cx="5038725"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745957"/>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1477328"/>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182350" cy="712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4845096"/>
      </p:ext>
    </p:extLst>
  </p:cSld>
  <p:clrMapOvr>
    <a:masterClrMapping/>
  </p:clrMapOvr>
  <mc:AlternateContent xmlns:mc="http://schemas.openxmlformats.org/markup-compatibility/2006" xmlns:p14="http://schemas.microsoft.com/office/powerpoint/2010/main">
    <mc:Choice Requires="p14">
      <p:transition spd="slow" p14:dur="2000" advTm="2063"/>
    </mc:Choice>
    <mc:Fallback xmlns="">
      <p:transition spd="slow" advTm="2063"/>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503238" y="4983163"/>
            <a:ext cx="8183562" cy="1052512"/>
          </a:xfrm>
        </p:spPr>
        <p:txBody>
          <a:bodyPr/>
          <a:lstStyle/>
          <a:p>
            <a:r>
              <a:rPr lang="en-US" smtClean="0"/>
              <a:t>The WHYS of guidance assessment</a:t>
            </a:r>
          </a:p>
        </p:txBody>
      </p:sp>
      <p:sp>
        <p:nvSpPr>
          <p:cNvPr id="10243" name="Content Placeholder 2"/>
          <p:cNvSpPr>
            <a:spLocks noGrp="1"/>
          </p:cNvSpPr>
          <p:nvPr>
            <p:ph idx="1"/>
          </p:nvPr>
        </p:nvSpPr>
        <p:spPr>
          <a:xfrm>
            <a:off x="503238" y="2663825"/>
            <a:ext cx="8183562" cy="4651375"/>
          </a:xfrm>
        </p:spPr>
        <p:txBody>
          <a:bodyPr/>
          <a:lstStyle/>
          <a:p>
            <a:pPr marL="514350" indent="-514350">
              <a:buFont typeface="Wingdings 2" pitchFamily="18" charset="2"/>
              <a:buNone/>
              <a:defRPr/>
            </a:pPr>
            <a:r>
              <a:rPr lang="en-US" dirty="0" smtClean="0"/>
              <a:t>Simply put…</a:t>
            </a:r>
          </a:p>
          <a:p>
            <a:pPr marL="514350" indent="-514350">
              <a:buFont typeface="Calibri" pitchFamily="34" charset="0"/>
              <a:buAutoNum type="arabicPeriod"/>
              <a:defRPr/>
            </a:pPr>
            <a:endParaRPr lang="en-US" dirty="0" smtClean="0"/>
          </a:p>
          <a:p>
            <a:pPr marL="514350" indent="0">
              <a:buNone/>
              <a:defRPr/>
            </a:pPr>
            <a:r>
              <a:rPr lang="en-US" dirty="0" smtClean="0"/>
              <a:t>We want more students to graduate from high school prepared for postsecondary education, and equipped to be successful in postsecondary education. In the U.S., the student-to-counselor ratio is </a:t>
            </a:r>
            <a:r>
              <a:rPr lang="en-US" b="1" dirty="0" smtClean="0"/>
              <a:t>459:1</a:t>
            </a:r>
            <a:r>
              <a:rPr lang="en-US" dirty="0" smtClean="0"/>
              <a:t>.</a:t>
            </a:r>
            <a:endParaRPr lang="en-US" dirty="0"/>
          </a:p>
          <a:p>
            <a:pPr marL="514350" indent="0">
              <a:buFont typeface="Wingdings 2" pitchFamily="18" charset="2"/>
              <a:buNone/>
              <a:defRPr/>
            </a:pPr>
            <a:r>
              <a:rPr lang="en-US" sz="1400" dirty="0" smtClean="0">
                <a:hlinkClick r:id="rId3"/>
              </a:rPr>
              <a:t>Source</a:t>
            </a:r>
            <a:r>
              <a:rPr lang="en-US" sz="1400" dirty="0" smtClean="0"/>
              <a:t>: U.S. Department of Education, Common Core of Data, National Institute for Educational Statistics-Public Elementary and Secondary School Student Enrollment and Staff From the Common Core of Data: School Year 2009-2010. Retrieved from </a:t>
            </a:r>
            <a:r>
              <a:rPr lang="en-US" sz="1400" dirty="0" smtClean="0">
                <a:hlinkClick r:id="rId4"/>
              </a:rPr>
              <a:t>www.schoolcounselor.org</a:t>
            </a:r>
            <a:r>
              <a:rPr lang="en-US" sz="1400" dirty="0" smtClean="0"/>
              <a:t> (American School Counselor Association). </a:t>
            </a:r>
          </a:p>
          <a:p>
            <a:pPr marL="514350" indent="0">
              <a:buFont typeface="Arial" charset="0"/>
              <a:buNone/>
              <a:defRPr/>
            </a:pPr>
            <a:r>
              <a:rPr lang="en-US" sz="1400" dirty="0" smtClean="0"/>
              <a:t>The association recommends a student-counselor ratio of </a:t>
            </a:r>
            <a:r>
              <a:rPr lang="en-US" b="1" dirty="0" smtClean="0"/>
              <a:t>250:1</a:t>
            </a:r>
            <a:r>
              <a:rPr lang="en-US" sz="1400" dirty="0" smtClean="0"/>
              <a:t>.</a:t>
            </a:r>
          </a:p>
        </p:txBody>
      </p:sp>
    </p:spTree>
    <p:extLst>
      <p:ext uri="{BB962C8B-B14F-4D97-AF65-F5344CB8AC3E}">
        <p14:creationId xmlns:p14="http://schemas.microsoft.com/office/powerpoint/2010/main" val="1090000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TextBox 3"/>
          <p:cNvSpPr txBox="1">
            <a:spLocks noChangeArrowheads="1"/>
          </p:cNvSpPr>
          <p:nvPr/>
        </p:nvSpPr>
        <p:spPr bwMode="auto">
          <a:xfrm>
            <a:off x="0" y="6324600"/>
            <a:ext cx="9144000" cy="523875"/>
          </a:xfrm>
          <a:prstGeom prst="rect">
            <a:avLst/>
          </a:prstGeom>
          <a:solidFill>
            <a:srgbClr val="B3CCFF"/>
          </a:solidFill>
          <a:ln w="9525">
            <a:noFill/>
            <a:miter lim="800000"/>
            <a:headEnd/>
            <a:tailEnd/>
          </a:ln>
        </p:spPr>
        <p:txBody>
          <a:bodyPr wrap="square">
            <a:spAutoFit/>
          </a:bodyPr>
          <a:lstStyle/>
          <a:p>
            <a:pPr algn="ctr"/>
            <a:r>
              <a:rPr lang="en-US" sz="1600" dirty="0"/>
              <a:t>U.S. High School Graduation, College Continuation, and Chance for College </a:t>
            </a:r>
            <a:r>
              <a:rPr lang="en-US" sz="1600" dirty="0" smtClean="0"/>
              <a:t>1986-2010</a:t>
            </a:r>
            <a:endParaRPr lang="en-US" sz="1600" dirty="0"/>
          </a:p>
          <a:p>
            <a:r>
              <a:rPr lang="en-US" sz="1200" dirty="0"/>
              <a:t>       Source: Tom Mortenson and Nicole Brunt. </a:t>
            </a:r>
            <a:r>
              <a:rPr lang="en-US" sz="1200" i="1" dirty="0"/>
              <a:t>Postsecondary Education OPPORTUNITY, </a:t>
            </a:r>
            <a:r>
              <a:rPr lang="en-US" sz="1200" i="1" dirty="0" smtClean="0"/>
              <a:t>2013.</a:t>
            </a:r>
            <a:endParaRPr lang="en-US" sz="1200" dirty="0"/>
          </a:p>
        </p:txBody>
      </p:sp>
      <p:graphicFrame>
        <p:nvGraphicFramePr>
          <p:cNvPr id="6" name="Chart 5"/>
          <p:cNvGraphicFramePr>
            <a:graphicFrameLocks/>
          </p:cNvGraphicFramePr>
          <p:nvPr>
            <p:extLst>
              <p:ext uri="{D42A27DB-BD31-4B8C-83A1-F6EECF244321}">
                <p14:modId xmlns:p14="http://schemas.microsoft.com/office/powerpoint/2010/main" val="1375833857"/>
              </p:ext>
            </p:extLst>
          </p:nvPr>
        </p:nvGraphicFramePr>
        <p:xfrm>
          <a:off x="381000" y="0"/>
          <a:ext cx="8305799" cy="6324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4835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0" y="274638"/>
            <a:ext cx="9144000" cy="1143000"/>
          </a:xfrm>
        </p:spPr>
        <p:txBody>
          <a:bodyPr/>
          <a:lstStyle/>
          <a:p>
            <a:r>
              <a:rPr lang="en-US" dirty="0" smtClean="0"/>
              <a:t>Guidance assessment to improve </a:t>
            </a:r>
            <a:br>
              <a:rPr lang="en-US" dirty="0" smtClean="0"/>
            </a:br>
            <a:r>
              <a:rPr lang="en-US" dirty="0" smtClean="0"/>
              <a:t>student outcomes</a:t>
            </a:r>
          </a:p>
        </p:txBody>
      </p:sp>
      <p:sp>
        <p:nvSpPr>
          <p:cNvPr id="3" name="Content Placeholder 2"/>
          <p:cNvSpPr>
            <a:spLocks noGrp="1"/>
          </p:cNvSpPr>
          <p:nvPr>
            <p:ph idx="1"/>
          </p:nvPr>
        </p:nvSpPr>
        <p:spPr>
          <a:xfrm>
            <a:off x="609600" y="2892425"/>
            <a:ext cx="8183563" cy="2822575"/>
          </a:xfrm>
        </p:spPr>
        <p:txBody>
          <a:bodyPr/>
          <a:lstStyle/>
          <a:p>
            <a:pPr indent="0">
              <a:buFont typeface="Arial" charset="0"/>
              <a:buNone/>
              <a:defRPr/>
            </a:pPr>
            <a:r>
              <a:rPr lang="en-US" sz="800" dirty="0" smtClean="0"/>
              <a:t/>
            </a:r>
            <a:br>
              <a:rPr lang="en-US" sz="800" dirty="0" smtClean="0"/>
            </a:br>
            <a:r>
              <a:rPr lang="en-US" dirty="0" smtClean="0"/>
              <a:t>Many of the data points associated with high school completion and postsecondary participation are evident</a:t>
            </a:r>
          </a:p>
          <a:p>
            <a:pPr algn="ctr">
              <a:buFont typeface="Arial" charset="0"/>
              <a:buNone/>
              <a:defRPr/>
            </a:pPr>
            <a:r>
              <a:rPr lang="en-US" sz="9600" dirty="0" smtClean="0"/>
              <a:t> </a:t>
            </a:r>
            <a:endParaRPr lang="en-US" sz="9600" dirty="0"/>
          </a:p>
        </p:txBody>
      </p:sp>
      <p:sp>
        <p:nvSpPr>
          <p:cNvPr id="4" name="TextBox 3"/>
          <p:cNvSpPr txBox="1">
            <a:spLocks noChangeArrowheads="1"/>
          </p:cNvSpPr>
          <p:nvPr/>
        </p:nvSpPr>
        <p:spPr bwMode="auto">
          <a:xfrm>
            <a:off x="1219200" y="4083050"/>
            <a:ext cx="6858000" cy="1631950"/>
          </a:xfrm>
          <a:prstGeom prst="rect">
            <a:avLst/>
          </a:prstGeom>
          <a:noFill/>
          <a:ln w="3175">
            <a:solidFill>
              <a:schemeClr val="tx1"/>
            </a:solidFill>
            <a:miter lim="800000"/>
            <a:headEnd/>
            <a:tailEnd/>
          </a:ln>
        </p:spPr>
        <p:txBody>
          <a:bodyPr>
            <a:spAutoFit/>
          </a:bodyPr>
          <a:lstStyle/>
          <a:p>
            <a:r>
              <a:rPr lang="en-US" sz="2000" dirty="0">
                <a:latin typeface="Calibri" pitchFamily="34" charset="0"/>
              </a:rPr>
              <a:t>“…most future dropouts can be predicted as early as 6th grade by studying academic and engagement issues among these students in elementary and middle schools.” </a:t>
            </a:r>
          </a:p>
          <a:p>
            <a:r>
              <a:rPr lang="en-US" sz="2000" dirty="0">
                <a:latin typeface="Calibri" pitchFamily="34" charset="0"/>
              </a:rPr>
              <a:t/>
            </a:r>
            <a:br>
              <a:rPr lang="en-US" sz="2000" dirty="0">
                <a:latin typeface="Calibri" pitchFamily="34" charset="0"/>
              </a:rPr>
            </a:br>
            <a:r>
              <a:rPr lang="en-US" sz="2000" dirty="0">
                <a:latin typeface="Calibri" pitchFamily="34" charset="0"/>
              </a:rPr>
              <a:t>(Balfanz, Herzog, &amp; Mac </a:t>
            </a:r>
            <a:r>
              <a:rPr lang="en-US" sz="2000" dirty="0" err="1">
                <a:latin typeface="Calibri" pitchFamily="34" charset="0"/>
              </a:rPr>
              <a:t>Iver</a:t>
            </a:r>
            <a:r>
              <a:rPr lang="en-US" sz="2000" dirty="0">
                <a:latin typeface="Calibri" pitchFamily="34" charset="0"/>
              </a:rPr>
              <a:t>. 2005)</a:t>
            </a:r>
          </a:p>
        </p:txBody>
      </p:sp>
    </p:spTree>
    <p:extLst>
      <p:ext uri="{BB962C8B-B14F-4D97-AF65-F5344CB8AC3E}">
        <p14:creationId xmlns:p14="http://schemas.microsoft.com/office/powerpoint/2010/main" val="1769401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0" y="274638"/>
            <a:ext cx="9144000" cy="1143000"/>
          </a:xfrm>
        </p:spPr>
        <p:txBody>
          <a:bodyPr/>
          <a:lstStyle/>
          <a:p>
            <a:r>
              <a:rPr lang="en-US" dirty="0" smtClean="0"/>
              <a:t>Guidance assessment to improve </a:t>
            </a:r>
            <a:br>
              <a:rPr lang="en-US" dirty="0" smtClean="0"/>
            </a:br>
            <a:r>
              <a:rPr lang="en-US" dirty="0" smtClean="0"/>
              <a:t>student outcomes</a:t>
            </a:r>
          </a:p>
        </p:txBody>
      </p:sp>
      <p:sp>
        <p:nvSpPr>
          <p:cNvPr id="3" name="Content Placeholder 2"/>
          <p:cNvSpPr>
            <a:spLocks noGrp="1"/>
          </p:cNvSpPr>
          <p:nvPr>
            <p:ph idx="1"/>
          </p:nvPr>
        </p:nvSpPr>
        <p:spPr>
          <a:xfrm>
            <a:off x="609600" y="2892425"/>
            <a:ext cx="8183563" cy="2822575"/>
          </a:xfrm>
        </p:spPr>
        <p:txBody>
          <a:bodyPr/>
          <a:lstStyle/>
          <a:p>
            <a:pPr indent="0">
              <a:buFont typeface="Arial" charset="0"/>
              <a:buNone/>
              <a:defRPr/>
            </a:pPr>
            <a:r>
              <a:rPr lang="en-US" sz="800" dirty="0" smtClean="0"/>
              <a:t/>
            </a:r>
            <a:br>
              <a:rPr lang="en-US" sz="800" dirty="0" smtClean="0"/>
            </a:br>
            <a:r>
              <a:rPr lang="en-US" dirty="0" smtClean="0"/>
              <a:t>Many of the data points associated with high school completion and postsecondary participation are evident</a:t>
            </a:r>
          </a:p>
          <a:p>
            <a:pPr algn="ctr">
              <a:buFont typeface="Arial" charset="0"/>
              <a:buNone/>
              <a:defRPr/>
            </a:pPr>
            <a:r>
              <a:rPr lang="en-US" sz="9600" dirty="0" smtClean="0"/>
              <a:t> EARLY</a:t>
            </a:r>
            <a:endParaRPr lang="en-US" sz="9600" dirty="0"/>
          </a:p>
        </p:txBody>
      </p:sp>
    </p:spTree>
    <p:extLst>
      <p:ext uri="{BB962C8B-B14F-4D97-AF65-F5344CB8AC3E}">
        <p14:creationId xmlns:p14="http://schemas.microsoft.com/office/powerpoint/2010/main" val="305563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04800" y="152400"/>
            <a:ext cx="8305800" cy="369332"/>
          </a:xfrm>
          <a:prstGeom prst="rect">
            <a:avLst/>
          </a:prstGeom>
          <a:noFill/>
        </p:spPr>
        <p:txBody>
          <a:bodyPr wrap="square" rtlCol="0">
            <a:spAutoFit/>
          </a:bodyPr>
          <a:lstStyle/>
          <a:p>
            <a:r>
              <a:rPr lang="en-US" dirty="0" smtClean="0"/>
              <a:t>Top 3 School Engagement Concerns – Missouri Middle School Grades 6-8</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096069252"/>
              </p:ext>
            </p:extLst>
          </p:nvPr>
        </p:nvGraphicFramePr>
        <p:xfrm>
          <a:off x="457200" y="609600"/>
          <a:ext cx="8382000" cy="6248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84023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Go to </a:t>
            </a:r>
            <a:r>
              <a:rPr lang="en-US" dirty="0" smtClean="0">
                <a:hlinkClick r:id="rId2"/>
              </a:rPr>
              <a:t>www.capenetwork.org/</a:t>
            </a:r>
            <a:r>
              <a:rPr lang="en-US" dirty="0" smtClean="0"/>
              <a:t> Click on the Students Menu and select </a:t>
            </a:r>
            <a:r>
              <a:rPr lang="en-US" dirty="0" smtClean="0"/>
              <a:t>the assessment you would like to take</a:t>
            </a:r>
          </a:p>
          <a:p>
            <a:pPr marL="457200" indent="-457200">
              <a:buFont typeface="+mj-lt"/>
              <a:buAutoNum type="arabicPeriod"/>
            </a:pPr>
            <a:r>
              <a:rPr lang="en-US" dirty="0" smtClean="0"/>
              <a:t>Enter </a:t>
            </a:r>
            <a:r>
              <a:rPr lang="en-US" b="1" dirty="0" smtClean="0"/>
              <a:t>guest</a:t>
            </a:r>
            <a:r>
              <a:rPr lang="en-US" dirty="0" smtClean="0"/>
              <a:t> as the authorization code on the student information page</a:t>
            </a:r>
          </a:p>
          <a:p>
            <a:pPr marL="457200" indent="-457200">
              <a:buFont typeface="+mj-lt"/>
              <a:buAutoNum type="arabicPeriod"/>
            </a:pPr>
            <a:r>
              <a:rPr lang="en-US" dirty="0" smtClean="0"/>
              <a:t>Complete the sections of the information page with *</a:t>
            </a:r>
          </a:p>
          <a:p>
            <a:pPr marL="457200" indent="-457200">
              <a:buFont typeface="+mj-lt"/>
              <a:buAutoNum type="arabicPeriod"/>
            </a:pPr>
            <a:r>
              <a:rPr lang="en-US" dirty="0" smtClean="0"/>
              <a:t>Take the </a:t>
            </a:r>
            <a:r>
              <a:rPr lang="en-US" dirty="0" smtClean="0"/>
              <a:t>assessment – aliases welcome</a:t>
            </a:r>
            <a:endParaRPr lang="en-US" dirty="0"/>
          </a:p>
        </p:txBody>
      </p:sp>
      <p:sp>
        <p:nvSpPr>
          <p:cNvPr id="3" name="Title 2"/>
          <p:cNvSpPr>
            <a:spLocks noGrp="1"/>
          </p:cNvSpPr>
          <p:nvPr>
            <p:ph type="title"/>
          </p:nvPr>
        </p:nvSpPr>
        <p:spPr/>
        <p:txBody>
          <a:bodyPr/>
          <a:lstStyle/>
          <a:p>
            <a:pPr algn="l"/>
            <a:r>
              <a:rPr lang="en-US" dirty="0" smtClean="0"/>
              <a:t>Want to experience the assessment system?</a:t>
            </a:r>
            <a:br>
              <a:rPr lang="en-US" dirty="0" smtClean="0"/>
            </a:br>
            <a:r>
              <a:rPr lang="en-US" dirty="0" smtClean="0"/>
              <a:t>Take an assessment to see what it’s like</a:t>
            </a:r>
            <a:endParaRPr lang="en-US" dirty="0"/>
          </a:p>
        </p:txBody>
      </p:sp>
    </p:spTree>
    <p:extLst>
      <p:ext uri="{BB962C8B-B14F-4D97-AF65-F5344CB8AC3E}">
        <p14:creationId xmlns:p14="http://schemas.microsoft.com/office/powerpoint/2010/main" val="6200701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675467"/>
            <a:ext cx="8136851" cy="2201333"/>
          </a:xfrm>
        </p:spPr>
        <p:txBody>
          <a:bodyPr>
            <a:normAutofit lnSpcReduction="10000"/>
          </a:bodyPr>
          <a:lstStyle/>
          <a:p>
            <a:pPr marL="457200" indent="-457200">
              <a:buFont typeface="+mj-lt"/>
              <a:buAutoNum type="arabicPeriod"/>
            </a:pPr>
            <a:r>
              <a:rPr lang="en-US" dirty="0" smtClean="0"/>
              <a:t>Go to </a:t>
            </a:r>
            <a:r>
              <a:rPr lang="en-US" dirty="0" err="1" smtClean="0">
                <a:hlinkClick r:id="rId2"/>
              </a:rPr>
              <a:t>www.capenetwork.org/forprofessionals.aspx</a:t>
            </a:r>
            <a:endParaRPr lang="en-US" dirty="0" smtClean="0"/>
          </a:p>
          <a:p>
            <a:pPr marL="457200" indent="-457200">
              <a:buFont typeface="+mj-lt"/>
              <a:buAutoNum type="arabicPeriod"/>
            </a:pPr>
            <a:r>
              <a:rPr lang="en-US" dirty="0" smtClean="0"/>
              <a:t>Select Administration and Reporting Tools</a:t>
            </a:r>
          </a:p>
          <a:p>
            <a:pPr marL="457200" indent="-457200">
              <a:buFont typeface="+mj-lt"/>
              <a:buAutoNum type="arabicPeriod"/>
            </a:pPr>
            <a:r>
              <a:rPr lang="en-US" dirty="0" smtClean="0"/>
              <a:t>Enter guest as the email address</a:t>
            </a:r>
          </a:p>
          <a:p>
            <a:pPr marL="457200" indent="-457200">
              <a:buFont typeface="+mj-lt"/>
              <a:buAutoNum type="arabicPeriod"/>
            </a:pPr>
            <a:r>
              <a:rPr lang="en-US" dirty="0" smtClean="0"/>
              <a:t>Enter guest1 as the password</a:t>
            </a:r>
          </a:p>
          <a:p>
            <a:pPr marL="457200" indent="-457200">
              <a:buFont typeface="+mj-lt"/>
              <a:buAutoNum type="arabicPeriod"/>
            </a:pPr>
            <a:r>
              <a:rPr lang="en-US" dirty="0" smtClean="0"/>
              <a:t>Use the links to view the tools and generate reports</a:t>
            </a:r>
          </a:p>
        </p:txBody>
      </p:sp>
      <p:sp>
        <p:nvSpPr>
          <p:cNvPr id="3" name="Title 2"/>
          <p:cNvSpPr>
            <a:spLocks noGrp="1"/>
          </p:cNvSpPr>
          <p:nvPr>
            <p:ph type="title"/>
          </p:nvPr>
        </p:nvSpPr>
        <p:spPr/>
        <p:txBody>
          <a:bodyPr/>
          <a:lstStyle/>
          <a:p>
            <a:pPr algn="l"/>
            <a:r>
              <a:rPr lang="en-US" dirty="0" smtClean="0"/>
              <a:t>Want to experience the assessment system?</a:t>
            </a:r>
            <a:br>
              <a:rPr lang="en-US" dirty="0" smtClean="0"/>
            </a:br>
            <a:r>
              <a:rPr lang="en-US" dirty="0" smtClean="0"/>
              <a:t>Use admin tools and reports </a:t>
            </a:r>
            <a:endParaRPr lang="en-US" dirty="0"/>
          </a:p>
        </p:txBody>
      </p:sp>
      <p:sp>
        <p:nvSpPr>
          <p:cNvPr id="4" name="TextBox 3"/>
          <p:cNvSpPr txBox="1"/>
          <p:nvPr/>
        </p:nvSpPr>
        <p:spPr>
          <a:xfrm>
            <a:off x="935182" y="5181600"/>
            <a:ext cx="7239000" cy="830997"/>
          </a:xfrm>
          <a:prstGeom prst="rect">
            <a:avLst/>
          </a:prstGeom>
          <a:noFill/>
        </p:spPr>
        <p:txBody>
          <a:bodyPr wrap="square" rtlCol="0">
            <a:spAutoFit/>
          </a:bodyPr>
          <a:lstStyle/>
          <a:p>
            <a:r>
              <a:rPr lang="en-US" sz="1200" dirty="0" smtClean="0"/>
              <a:t>Note: data from the ‘Guest School’ derive from counselors, graduate students, and other trainees who have participated in hands-on training sessions. If you take an assessment, your data will be visible to others. Feel free to use an alias and fictitious data. Go to Show All Respondents in Administration and Reporting Tools to view your individual reports.</a:t>
            </a:r>
            <a:endParaRPr lang="en-US" sz="1200" dirty="0"/>
          </a:p>
        </p:txBody>
      </p:sp>
    </p:spTree>
    <p:extLst>
      <p:ext uri="{BB962C8B-B14F-4D97-AF65-F5344CB8AC3E}">
        <p14:creationId xmlns:p14="http://schemas.microsoft.com/office/powerpoint/2010/main" val="9862105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Read </a:t>
            </a:r>
            <a:r>
              <a:rPr lang="en-US" dirty="0" smtClean="0">
                <a:hlinkClick r:id="rId2"/>
              </a:rPr>
              <a:t>Instructions for Assessment Administrators</a:t>
            </a:r>
            <a:endParaRPr lang="en-US" dirty="0" smtClean="0"/>
          </a:p>
          <a:p>
            <a:r>
              <a:rPr lang="en-US" dirty="0" smtClean="0"/>
              <a:t>Let students know a few days before that they will need to know</a:t>
            </a:r>
          </a:p>
          <a:p>
            <a:pPr lvl="1"/>
            <a:r>
              <a:rPr lang="en-US" dirty="0" smtClean="0"/>
              <a:t>Student email address (if </a:t>
            </a:r>
            <a:r>
              <a:rPr lang="en-US" smtClean="0"/>
              <a:t>the student has one)</a:t>
            </a:r>
          </a:p>
          <a:p>
            <a:pPr lvl="1"/>
            <a:r>
              <a:rPr lang="en-US" dirty="0" smtClean="0"/>
              <a:t>Parent email address</a:t>
            </a:r>
          </a:p>
          <a:p>
            <a:pPr lvl="1"/>
            <a:r>
              <a:rPr lang="en-US" dirty="0" smtClean="0"/>
              <a:t>Highest level of education completed by parent or guardian</a:t>
            </a:r>
            <a:endParaRPr lang="en-US" dirty="0"/>
          </a:p>
        </p:txBody>
      </p:sp>
      <p:sp>
        <p:nvSpPr>
          <p:cNvPr id="3" name="Title 2"/>
          <p:cNvSpPr>
            <a:spLocks noGrp="1"/>
          </p:cNvSpPr>
          <p:nvPr>
            <p:ph type="title"/>
          </p:nvPr>
        </p:nvSpPr>
        <p:spPr/>
        <p:txBody>
          <a:bodyPr/>
          <a:lstStyle/>
          <a:p>
            <a:r>
              <a:rPr lang="en-US" dirty="0" smtClean="0"/>
              <a:t>Assessment Implementation</a:t>
            </a:r>
            <a:endParaRPr lang="en-US" dirty="0"/>
          </a:p>
        </p:txBody>
      </p:sp>
    </p:spTree>
    <p:extLst>
      <p:ext uri="{BB962C8B-B14F-4D97-AF65-F5344CB8AC3E}">
        <p14:creationId xmlns:p14="http://schemas.microsoft.com/office/powerpoint/2010/main" val="9396581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Let students know that you are collecting information that will help the program to better serve students</a:t>
            </a:r>
          </a:p>
          <a:p>
            <a:r>
              <a:rPr lang="en-US" dirty="0" smtClean="0"/>
              <a:t>Let students know that their responses will inform </a:t>
            </a:r>
            <a:r>
              <a:rPr lang="en-US" dirty="0" smtClean="0"/>
              <a:t>your ability to provide assistance</a:t>
            </a:r>
            <a:endParaRPr lang="en-US" dirty="0" smtClean="0"/>
          </a:p>
          <a:p>
            <a:r>
              <a:rPr lang="en-US" dirty="0" smtClean="0"/>
              <a:t>Let students know that you want them to give serious consideration to all of the questionnaire items (and that there aren’t right or wrong answers)</a:t>
            </a:r>
            <a:endParaRPr lang="en-US" dirty="0"/>
          </a:p>
        </p:txBody>
      </p:sp>
      <p:sp>
        <p:nvSpPr>
          <p:cNvPr id="3" name="Title 2"/>
          <p:cNvSpPr>
            <a:spLocks noGrp="1"/>
          </p:cNvSpPr>
          <p:nvPr>
            <p:ph type="title"/>
          </p:nvPr>
        </p:nvSpPr>
        <p:spPr/>
        <p:txBody>
          <a:bodyPr/>
          <a:lstStyle/>
          <a:p>
            <a:r>
              <a:rPr lang="en-US" dirty="0" smtClean="0"/>
              <a:t>Assessment Implementation</a:t>
            </a:r>
            <a:endParaRPr lang="en-US" dirty="0"/>
          </a:p>
        </p:txBody>
      </p:sp>
    </p:spTree>
    <p:extLst>
      <p:ext uri="{BB962C8B-B14F-4D97-AF65-F5344CB8AC3E}">
        <p14:creationId xmlns:p14="http://schemas.microsoft.com/office/powerpoint/2010/main" val="15381048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Direct students to the hyperlink that takes them to the questionnaire – either on the computer desktop or as a link on the school website</a:t>
            </a:r>
          </a:p>
          <a:p>
            <a:r>
              <a:rPr lang="en-US" dirty="0" smtClean="0"/>
              <a:t>Let students know that most students complete the assessment in about 20 minutes and that more time will be allowed if students need more time. It is important that students not feel rushed to complete.</a:t>
            </a:r>
            <a:endParaRPr lang="en-US" dirty="0"/>
          </a:p>
        </p:txBody>
      </p:sp>
      <p:sp>
        <p:nvSpPr>
          <p:cNvPr id="3" name="Title 2"/>
          <p:cNvSpPr>
            <a:spLocks noGrp="1"/>
          </p:cNvSpPr>
          <p:nvPr>
            <p:ph type="title"/>
          </p:nvPr>
        </p:nvSpPr>
        <p:spPr/>
        <p:txBody>
          <a:bodyPr/>
          <a:lstStyle/>
          <a:p>
            <a:r>
              <a:rPr lang="en-US" dirty="0" smtClean="0"/>
              <a:t>Assessment Implementation</a:t>
            </a:r>
            <a:endParaRPr lang="en-US" dirty="0"/>
          </a:p>
        </p:txBody>
      </p:sp>
    </p:spTree>
    <p:extLst>
      <p:ext uri="{BB962C8B-B14F-4D97-AF65-F5344CB8AC3E}">
        <p14:creationId xmlns:p14="http://schemas.microsoft.com/office/powerpoint/2010/main" val="4077265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Each UEP site administrator has access to their students’ data (and can provide access to others)</a:t>
            </a:r>
          </a:p>
          <a:p>
            <a:r>
              <a:rPr lang="en-US" dirty="0" smtClean="0"/>
              <a:t>Log in to the reporting tools at </a:t>
            </a:r>
            <a:r>
              <a:rPr lang="en-US" dirty="0" smtClean="0">
                <a:hlinkClick r:id="rId2"/>
              </a:rPr>
              <a:t>www.capenetwork.org</a:t>
            </a:r>
            <a:r>
              <a:rPr lang="en-US" dirty="0" smtClean="0"/>
              <a:t> – </a:t>
            </a:r>
            <a:r>
              <a:rPr lang="en-US" dirty="0" smtClean="0"/>
              <a:t>Under </a:t>
            </a:r>
            <a:r>
              <a:rPr lang="en-US" dirty="0" smtClean="0"/>
              <a:t>the Professionals menu, the first bulleted item is </a:t>
            </a:r>
            <a:r>
              <a:rPr lang="en-US" dirty="0" smtClean="0">
                <a:hlinkClick r:id="rId3"/>
              </a:rPr>
              <a:t>Administration and Reporting Tools</a:t>
            </a: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Getting Your Reports</a:t>
            </a:r>
            <a:endParaRPr lang="en-US" dirty="0"/>
          </a:p>
        </p:txBody>
      </p:sp>
    </p:spTree>
    <p:extLst>
      <p:ext uri="{BB962C8B-B14F-4D97-AF65-F5344CB8AC3E}">
        <p14:creationId xmlns:p14="http://schemas.microsoft.com/office/powerpoint/2010/main" val="26839404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dirty="0" smtClean="0"/>
              <a:t>Go to registration link at </a:t>
            </a:r>
            <a:r>
              <a:rPr lang="en-US" dirty="0" smtClean="0">
                <a:hlinkClick r:id="rId2"/>
              </a:rPr>
              <a:t>www.capenetwork.org</a:t>
            </a:r>
            <a:endParaRPr lang="en-US" dirty="0" smtClean="0"/>
          </a:p>
          <a:p>
            <a:pPr marL="457200" indent="-457200">
              <a:buFont typeface="+mj-lt"/>
              <a:buAutoNum type="arabicPeriod"/>
            </a:pPr>
            <a:r>
              <a:rPr lang="en-US" dirty="0" smtClean="0"/>
              <a:t>Select school or program registration</a:t>
            </a:r>
          </a:p>
          <a:p>
            <a:pPr marL="457200" indent="-457200">
              <a:buFont typeface="+mj-lt"/>
              <a:buAutoNum type="arabicPeriod"/>
            </a:pPr>
            <a:r>
              <a:rPr lang="en-US" dirty="0" smtClean="0"/>
              <a:t>School? Enter zip code in upper registration code</a:t>
            </a:r>
          </a:p>
          <a:p>
            <a:pPr marL="457200" indent="-457200">
              <a:buFont typeface="+mj-lt"/>
              <a:buAutoNum type="arabicPeriod"/>
            </a:pPr>
            <a:r>
              <a:rPr lang="en-US" dirty="0" smtClean="0"/>
              <a:t>Find your school? Click select and auto register</a:t>
            </a:r>
          </a:p>
          <a:p>
            <a:pPr marL="457200" indent="-457200">
              <a:buFont typeface="+mj-lt"/>
              <a:buAutoNum type="arabicPeriod"/>
            </a:pPr>
            <a:r>
              <a:rPr lang="en-US" dirty="0" smtClean="0"/>
              <a:t>Not there? Use manual option and wait for approval</a:t>
            </a:r>
          </a:p>
          <a:p>
            <a:pPr marL="457200" indent="-457200">
              <a:buFont typeface="+mj-lt"/>
              <a:buAutoNum type="arabicPeriod"/>
            </a:pPr>
            <a:r>
              <a:rPr lang="en-US" dirty="0" smtClean="0"/>
              <a:t>Program? Enter data in form and wait for approval</a:t>
            </a:r>
            <a:endParaRPr lang="en-US" dirty="0"/>
          </a:p>
        </p:txBody>
      </p:sp>
      <p:sp>
        <p:nvSpPr>
          <p:cNvPr id="3" name="Title 2"/>
          <p:cNvSpPr>
            <a:spLocks noGrp="1"/>
          </p:cNvSpPr>
          <p:nvPr>
            <p:ph type="title"/>
          </p:nvPr>
        </p:nvSpPr>
        <p:spPr/>
        <p:txBody>
          <a:bodyPr/>
          <a:lstStyle/>
          <a:p>
            <a:r>
              <a:rPr lang="en-US" dirty="0" smtClean="0"/>
              <a:t>Registration</a:t>
            </a:r>
            <a:endParaRPr lang="en-US" dirty="0"/>
          </a:p>
        </p:txBody>
      </p:sp>
    </p:spTree>
    <p:extLst>
      <p:ext uri="{BB962C8B-B14F-4D97-AF65-F5344CB8AC3E}">
        <p14:creationId xmlns:p14="http://schemas.microsoft.com/office/powerpoint/2010/main" val="26161006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sz="1400" dirty="0" smtClean="0">
                <a:hlinkClick r:id="rId2"/>
              </a:rPr>
              <a:t>Information brief about the UEP state (group) guidance data system</a:t>
            </a:r>
            <a:r>
              <a:rPr lang="en-US" sz="1400" dirty="0" smtClean="0"/>
              <a:t/>
            </a:r>
            <a:br>
              <a:rPr lang="en-US" sz="1400" dirty="0" smtClean="0"/>
            </a:br>
            <a:endParaRPr lang="en-US" sz="1400" dirty="0" smtClean="0"/>
          </a:p>
          <a:p>
            <a:pPr marL="0" indent="0">
              <a:buNone/>
            </a:pPr>
            <a:r>
              <a:rPr lang="en-US" sz="1400" dirty="0" smtClean="0">
                <a:hlinkClick r:id="rId3"/>
              </a:rPr>
              <a:t>One-page description of the UEP for schools and programs</a:t>
            </a:r>
            <a:r>
              <a:rPr lang="en-US" sz="1400" dirty="0" smtClean="0"/>
              <a:t/>
            </a:r>
            <a:br>
              <a:rPr lang="en-US" sz="1400" dirty="0" smtClean="0"/>
            </a:br>
            <a:endParaRPr lang="en-US" sz="1400" dirty="0" smtClean="0"/>
          </a:p>
          <a:p>
            <a:pPr marL="0" indent="0">
              <a:buNone/>
            </a:pPr>
            <a:r>
              <a:rPr lang="en-US" sz="1400" dirty="0" smtClean="0">
                <a:hlinkClick r:id="rId4"/>
              </a:rPr>
              <a:t>Sample reports, assessment previews, and more</a:t>
            </a:r>
            <a:r>
              <a:rPr lang="en-US" sz="1400" dirty="0" smtClean="0"/>
              <a:t/>
            </a:r>
            <a:br>
              <a:rPr lang="en-US" sz="1400" dirty="0" smtClean="0"/>
            </a:br>
            <a:endParaRPr lang="en-US" sz="1400" dirty="0" smtClean="0"/>
          </a:p>
          <a:p>
            <a:pPr marL="0" indent="0">
              <a:buNone/>
            </a:pPr>
            <a:r>
              <a:rPr lang="en-US" sz="1400" dirty="0" smtClean="0">
                <a:hlinkClick r:id="rId5"/>
              </a:rPr>
              <a:t>Join our online guidance assessment community</a:t>
            </a:r>
            <a:endParaRPr lang="en-US" sz="1400" dirty="0" smtClean="0"/>
          </a:p>
          <a:p>
            <a:pPr marL="0" indent="0">
              <a:buNone/>
            </a:pPr>
            <a:endParaRPr lang="en-US" sz="1400" dirty="0"/>
          </a:p>
          <a:p>
            <a:pPr marL="0" indent="0">
              <a:buNone/>
            </a:pPr>
            <a:r>
              <a:rPr lang="en-US" sz="1400" b="1" dirty="0" smtClean="0"/>
              <a:t>Contact</a:t>
            </a:r>
            <a:endParaRPr lang="en-US" sz="1400" b="1" dirty="0"/>
          </a:p>
          <a:p>
            <a:pPr marL="581343" lvl="2" indent="0">
              <a:buNone/>
            </a:pPr>
            <a:r>
              <a:rPr lang="en-US" sz="1400" dirty="0" smtClean="0"/>
              <a:t>Scott Gillie</a:t>
            </a:r>
          </a:p>
          <a:p>
            <a:pPr marL="581343" lvl="2" indent="0">
              <a:buNone/>
            </a:pPr>
            <a:r>
              <a:rPr lang="en-US" sz="1400" dirty="0" smtClean="0"/>
              <a:t>Executive Director</a:t>
            </a:r>
          </a:p>
          <a:p>
            <a:pPr marL="581343" lvl="2" indent="0">
              <a:buNone/>
            </a:pPr>
            <a:r>
              <a:rPr lang="en-US" sz="1400" dirty="0" smtClean="0"/>
              <a:t>Encouragement Services, Inc.</a:t>
            </a:r>
          </a:p>
          <a:p>
            <a:pPr marL="581343" lvl="2" indent="0">
              <a:buNone/>
            </a:pPr>
            <a:r>
              <a:rPr lang="en-US" sz="1400" dirty="0" smtClean="0"/>
              <a:t>5931 West State Road 46</a:t>
            </a:r>
          </a:p>
          <a:p>
            <a:pPr marL="581343" lvl="2" indent="0">
              <a:buNone/>
            </a:pPr>
            <a:r>
              <a:rPr lang="en-US" sz="1400" dirty="0" smtClean="0"/>
              <a:t>Bloomington, Indiana 47404</a:t>
            </a:r>
          </a:p>
          <a:p>
            <a:pPr marL="581343" lvl="2" indent="0">
              <a:buNone/>
            </a:pPr>
            <a:r>
              <a:rPr lang="en-US" sz="1400" dirty="0" smtClean="0"/>
              <a:t>812.876.5055 or 812.360.4744</a:t>
            </a:r>
          </a:p>
          <a:p>
            <a:pPr marL="581343" lvl="2" indent="0">
              <a:buNone/>
            </a:pPr>
            <a:r>
              <a:rPr lang="en-US" sz="1400" dirty="0" err="1" smtClean="0"/>
              <a:t>scott@esi.cc</a:t>
            </a:r>
            <a:endParaRPr lang="en-US" sz="1400" dirty="0"/>
          </a:p>
        </p:txBody>
      </p:sp>
      <p:sp>
        <p:nvSpPr>
          <p:cNvPr id="3" name="Title 2"/>
          <p:cNvSpPr>
            <a:spLocks noGrp="1"/>
          </p:cNvSpPr>
          <p:nvPr>
            <p:ph type="title"/>
          </p:nvPr>
        </p:nvSpPr>
        <p:spPr/>
        <p:txBody>
          <a:bodyPr/>
          <a:lstStyle/>
          <a:p>
            <a:pPr algn="l"/>
            <a:r>
              <a:rPr lang="en-US" dirty="0" smtClean="0"/>
              <a:t>Questions or more information</a:t>
            </a:r>
            <a:endParaRPr lang="en-US" dirty="0"/>
          </a:p>
        </p:txBody>
      </p:sp>
    </p:spTree>
    <p:extLst>
      <p:ext uri="{BB962C8B-B14F-4D97-AF65-F5344CB8AC3E}">
        <p14:creationId xmlns:p14="http://schemas.microsoft.com/office/powerpoint/2010/main" val="4091333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The Universal Encouragement Program</a:t>
            </a:r>
            <a:endParaRPr lang="en-US" sz="3200" dirty="0"/>
          </a:p>
        </p:txBody>
      </p:sp>
      <p:sp>
        <p:nvSpPr>
          <p:cNvPr id="4" name="Title 1"/>
          <p:cNvSpPr txBox="1">
            <a:spLocks noGrp="1"/>
          </p:cNvSpPr>
          <p:nvPr>
            <p:ph type="subTitle" idx="1"/>
          </p:nvPr>
        </p:nvSpPr>
        <p:spPr bwMode="auto">
          <a:prstGeom prst="rect">
            <a:avLst/>
          </a:prstGeom>
          <a:noFill/>
          <a:ln w="9525">
            <a:noFill/>
            <a:miter lim="800000"/>
            <a:headEnd/>
            <a:tailEnd/>
          </a:ln>
        </p:spPr>
        <p:txBody>
          <a:bodyPr anchor="ctr">
            <a:normAutofit fontScale="67500" lnSpcReduction="20000"/>
          </a:bodyPr>
          <a:lstStyle/>
          <a:p>
            <a:pPr algn="l">
              <a:defRPr/>
            </a:pPr>
            <a:r>
              <a:rPr lang="en-US" sz="3200" dirty="0">
                <a:latin typeface="Lucida Sans" pitchFamily="34" charset="0"/>
              </a:rPr>
              <a:t>An online guidance assessment, reporting, communications, and evaluation system for schools and education support programs.</a:t>
            </a:r>
          </a:p>
          <a:p>
            <a:pPr algn="l">
              <a:defRPr/>
            </a:pPr>
            <a:r>
              <a:rPr lang="en-US" sz="2400" i="1" dirty="0">
                <a:effectLst>
                  <a:outerShdw blurRad="38100" dist="38100" dir="2700000" algn="tl">
                    <a:srgbClr val="FFFFFF"/>
                  </a:outerShdw>
                </a:effectLst>
                <a:latin typeface="Calibri" pitchFamily="34" charset="0"/>
                <a:ea typeface="+mj-ea"/>
                <a:cs typeface="+mj-cs"/>
              </a:rPr>
              <a:t/>
            </a:r>
            <a:br>
              <a:rPr lang="en-US" sz="2400" i="1" dirty="0">
                <a:effectLst>
                  <a:outerShdw blurRad="38100" dist="38100" dir="2700000" algn="tl">
                    <a:srgbClr val="FFFFFF"/>
                  </a:outerShdw>
                </a:effectLst>
                <a:latin typeface="Calibri" pitchFamily="34" charset="0"/>
                <a:ea typeface="+mj-ea"/>
                <a:cs typeface="+mj-cs"/>
              </a:rPr>
            </a:br>
            <a:endParaRPr lang="en-US" sz="2400" i="1" dirty="0">
              <a:effectLst>
                <a:outerShdw blurRad="38100" dist="38100" dir="2700000" algn="tl">
                  <a:srgbClr val="FFFFFF"/>
                </a:outerShdw>
              </a:effectLst>
              <a:latin typeface="Calibri" pitchFamily="34" charset="0"/>
              <a:ea typeface="+mj-ea"/>
              <a:cs typeface="+mj-cs"/>
            </a:endParaRPr>
          </a:p>
        </p:txBody>
      </p:sp>
      <p:sp>
        <p:nvSpPr>
          <p:cNvPr id="3" name="TextBox 2"/>
          <p:cNvSpPr txBox="1"/>
          <p:nvPr/>
        </p:nvSpPr>
        <p:spPr>
          <a:xfrm>
            <a:off x="1371600" y="4724400"/>
            <a:ext cx="7543800" cy="1107996"/>
          </a:xfrm>
          <a:prstGeom prst="rect">
            <a:avLst/>
          </a:prstGeom>
          <a:noFill/>
        </p:spPr>
        <p:txBody>
          <a:bodyPr wrap="square" rtlCol="0">
            <a:spAutoFit/>
          </a:bodyPr>
          <a:lstStyle/>
          <a:p>
            <a:r>
              <a:rPr lang="en-US" sz="2400" dirty="0" smtClean="0">
                <a:solidFill>
                  <a:schemeClr val="bg1"/>
                </a:solidFill>
              </a:rPr>
              <a:t>Presentation online at </a:t>
            </a:r>
            <a:r>
              <a:rPr lang="en-US" sz="2400" dirty="0" smtClean="0"/>
              <a:t>www.capenetwork.org/uep.pdf</a:t>
            </a:r>
            <a:endParaRPr lang="en-US" sz="2400" dirty="0" smtClean="0"/>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9372" y="571500"/>
            <a:ext cx="1778000" cy="1333500"/>
          </a:xfrm>
          <a:prstGeom prst="rect">
            <a:avLst/>
          </a:prstGeom>
          <a:ln w="38100">
            <a:solidFill>
              <a:schemeClr val="bg2"/>
            </a:solidFill>
          </a:ln>
        </p:spPr>
      </p:pic>
    </p:spTree>
    <p:extLst>
      <p:ext uri="{BB962C8B-B14F-4D97-AF65-F5344CB8AC3E}">
        <p14:creationId xmlns:p14="http://schemas.microsoft.com/office/powerpoint/2010/main" val="1686752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with dark hyperlinks">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73763"/>
      </a:hlink>
      <a:folHlink>
        <a:srgbClr val="073763"/>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18930</TotalTime>
  <Words>2579</Words>
  <Application>Microsoft Office PowerPoint</Application>
  <PresentationFormat>On-screen Show (4:3)</PresentationFormat>
  <Paragraphs>416</Paragraphs>
  <Slides>58</Slides>
  <Notes>12</Notes>
  <HiddenSlides>0</HiddenSlides>
  <MMClips>0</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Waveform</vt:lpstr>
      <vt:lpstr>Custom Design</vt:lpstr>
      <vt:lpstr>The Universal Encouragement Program</vt:lpstr>
      <vt:lpstr>The Universal Encouragement Program</vt:lpstr>
      <vt:lpstr>If you accidentally leave the webinar or lose the connection…</vt:lpstr>
      <vt:lpstr>Introduction to the Universal Encouragement Program </vt:lpstr>
      <vt:lpstr>Introduction to the Universal Encouragement Program</vt:lpstr>
      <vt:lpstr>Introduction to the Universal Encouragement Program</vt:lpstr>
      <vt:lpstr>Today’s Agenda</vt:lpstr>
      <vt:lpstr>How can we intelligently guide young people toward college and careers in the current environment?</vt:lpstr>
      <vt:lpstr>How can we intelligently guide young people toward college and careers in the current environment?</vt:lpstr>
      <vt:lpstr>How can we intelligently guide young people toward college and careers in the current environment?</vt:lpstr>
      <vt:lpstr>The Universal Encouragement Program  UEP – What does it do?</vt:lpstr>
      <vt:lpstr>The Universal Encouragement Program  UEP – What is assessed?</vt:lpstr>
      <vt:lpstr>What is action research?</vt:lpstr>
      <vt:lpstr>  What is action research?  </vt:lpstr>
      <vt:lpstr>  The UEP is action research.  </vt:lpstr>
      <vt:lpstr>  The UEP is action research.  </vt:lpstr>
      <vt:lpstr>Online assessment takes 15-30 minutes</vt:lpstr>
      <vt:lpstr>Students point and click in their native habitat</vt:lpstr>
      <vt:lpstr>Results are available instantly</vt:lpstr>
      <vt:lpstr>Easily share summaries with teachers, parents, &amp; administrators</vt:lpstr>
      <vt:lpstr>See what students want</vt:lpstr>
      <vt:lpstr>Available at no cost to schools and education support programs</vt:lpstr>
      <vt:lpstr>Available at cost to states, districts, and groups of schools or programs</vt:lpstr>
      <vt:lpstr>Three Standard Forms</vt:lpstr>
      <vt:lpstr>Three Standard Forms</vt:lpstr>
      <vt:lpstr>Customized Form</vt:lpstr>
      <vt:lpstr>PowerPoint Presentation</vt:lpstr>
      <vt:lpstr>Customize the Standard Forms</vt:lpstr>
      <vt:lpstr>Customize Your Use</vt:lpstr>
      <vt:lpstr>Sample Custom Report Subjects for which students seek assistance</vt:lpstr>
      <vt:lpstr>Data from Three Domains</vt:lpstr>
      <vt:lpstr>Data from Three Domains and Important Background Characteristics</vt:lpstr>
      <vt:lpstr>Standard and Custom Reporting</vt:lpstr>
      <vt:lpstr>School Engagement Concerns Report </vt:lpstr>
      <vt:lpstr>PowerPoint Presentation</vt:lpstr>
      <vt:lpstr>PowerPoint Presentation</vt:lpstr>
      <vt:lpstr>PowerPoint Presentation</vt:lpstr>
      <vt:lpstr>PowerPoint Presentation</vt:lpstr>
      <vt:lpstr>PowerPoint Presentation</vt:lpstr>
      <vt:lpstr>PowerPoint Presentation</vt:lpstr>
      <vt:lpstr>Filtering Reports</vt:lpstr>
      <vt:lpstr>UEP Messaging</vt:lpstr>
      <vt:lpstr>Counselor Template Communications</vt:lpstr>
      <vt:lpstr>PowerPoint Presentation</vt:lpstr>
      <vt:lpstr>The WHYS of guidance assessment</vt:lpstr>
      <vt:lpstr>PowerPoint Presentation</vt:lpstr>
      <vt:lpstr>Guidance assessment to improve  student outcomes</vt:lpstr>
      <vt:lpstr>Guidance assessment to improve  student outcomes</vt:lpstr>
      <vt:lpstr>PowerPoint Presentation</vt:lpstr>
      <vt:lpstr>Want to experience the assessment system? Take an assessment to see what it’s like</vt:lpstr>
      <vt:lpstr>Want to experience the assessment system? Use admin tools and reports </vt:lpstr>
      <vt:lpstr>Assessment Implementation</vt:lpstr>
      <vt:lpstr>Assessment Implementation</vt:lpstr>
      <vt:lpstr>Assessment Implementation</vt:lpstr>
      <vt:lpstr>Getting Your Reports</vt:lpstr>
      <vt:lpstr>Registration</vt:lpstr>
      <vt:lpstr>Questions or more information</vt:lpstr>
      <vt:lpstr>The Universal Encouragement Program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Universal Encouragement Program</dc:title>
  <dc:creator>scott gillie</dc:creator>
  <cp:lastModifiedBy>sgillie</cp:lastModifiedBy>
  <cp:revision>123</cp:revision>
  <cp:lastPrinted>2012-08-16T14:00:13Z</cp:lastPrinted>
  <dcterms:created xsi:type="dcterms:W3CDTF">2012-07-14T19:25:45Z</dcterms:created>
  <dcterms:modified xsi:type="dcterms:W3CDTF">2013-02-19T19:06:13Z</dcterms:modified>
</cp:coreProperties>
</file>